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56" r:id="rId3"/>
    <p:sldId id="295" r:id="rId4"/>
    <p:sldId id="302" r:id="rId5"/>
    <p:sldId id="289" r:id="rId6"/>
    <p:sldId id="258" r:id="rId7"/>
    <p:sldId id="260" r:id="rId8"/>
    <p:sldId id="265" r:id="rId9"/>
    <p:sldId id="264" r:id="rId10"/>
    <p:sldId id="266" r:id="rId11"/>
    <p:sldId id="267" r:id="rId12"/>
    <p:sldId id="268" r:id="rId13"/>
    <p:sldId id="291" r:id="rId14"/>
    <p:sldId id="292" r:id="rId15"/>
    <p:sldId id="269" r:id="rId16"/>
    <p:sldId id="270" r:id="rId17"/>
    <p:sldId id="271" r:id="rId18"/>
    <p:sldId id="301" r:id="rId19"/>
    <p:sldId id="272" r:id="rId20"/>
    <p:sldId id="293" r:id="rId21"/>
    <p:sldId id="273" r:id="rId22"/>
    <p:sldId id="274" r:id="rId23"/>
    <p:sldId id="278" r:id="rId24"/>
    <p:sldId id="275" r:id="rId25"/>
    <p:sldId id="276" r:id="rId26"/>
    <p:sldId id="287" r:id="rId27"/>
    <p:sldId id="280" r:id="rId28"/>
    <p:sldId id="298" r:id="rId29"/>
    <p:sldId id="282" r:id="rId30"/>
    <p:sldId id="303" r:id="rId31"/>
    <p:sldId id="30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FF000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964" autoAdjust="0"/>
  </p:normalViewPr>
  <p:slideViewPr>
    <p:cSldViewPr snapToGrid="0">
      <p:cViewPr varScale="1">
        <p:scale>
          <a:sx n="100" d="100"/>
          <a:sy n="100" d="100"/>
        </p:scale>
        <p:origin x="990"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1D927C-72B2-4052-B7A5-A895115A473B}" type="datetimeFigureOut">
              <a:rPr lang="en-GB" smtClean="0"/>
              <a:t>26/02/2020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E0DAA-7BFC-49CF-8A71-9B64015906CE}" type="slidenum">
              <a:rPr lang="en-GB" smtClean="0"/>
              <a:t>‹#›</a:t>
            </a:fld>
            <a:endParaRPr lang="en-GB"/>
          </a:p>
        </p:txBody>
      </p:sp>
    </p:spTree>
    <p:extLst>
      <p:ext uri="{BB962C8B-B14F-4D97-AF65-F5344CB8AC3E}">
        <p14:creationId xmlns:p14="http://schemas.microsoft.com/office/powerpoint/2010/main" val="330883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1</a:t>
            </a:fld>
            <a:endParaRPr lang="en-GB"/>
          </a:p>
        </p:txBody>
      </p:sp>
    </p:spTree>
    <p:extLst>
      <p:ext uri="{BB962C8B-B14F-4D97-AF65-F5344CB8AC3E}">
        <p14:creationId xmlns:p14="http://schemas.microsoft.com/office/powerpoint/2010/main" val="3972824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Min.cells</a:t>
            </a:r>
            <a:r>
              <a:rPr lang="en-GB" dirty="0" smtClean="0"/>
              <a:t> is the gene filter which removes</a:t>
            </a:r>
            <a:r>
              <a:rPr lang="en-GB" baseline="0" dirty="0" smtClean="0"/>
              <a:t> genes that are expressed in less than the defined number of cells and </a:t>
            </a:r>
            <a:r>
              <a:rPr lang="en-GB" baseline="0" dirty="0" err="1" smtClean="0"/>
              <a:t>min.feature</a:t>
            </a:r>
            <a:r>
              <a:rPr lang="en-GB" baseline="0" dirty="0" smtClean="0"/>
              <a:t> is the cell filter that removes cells with less than the defined number of detected genes.</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13</a:t>
            </a:fld>
            <a:endParaRPr lang="en-GB"/>
          </a:p>
        </p:txBody>
      </p:sp>
    </p:spTree>
    <p:extLst>
      <p:ext uri="{BB962C8B-B14F-4D97-AF65-F5344CB8AC3E}">
        <p14:creationId xmlns:p14="http://schemas.microsoft.com/office/powerpoint/2010/main" val="1457903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where we try</a:t>
            </a:r>
            <a:r>
              <a:rPr lang="en-GB" baseline="0" dirty="0" smtClean="0"/>
              <a:t> and identify the most interesting genes in our experiment and to do this we use the most variant genes. </a:t>
            </a:r>
            <a:r>
              <a:rPr lang="en-GB" baseline="0" dirty="0" err="1" smtClean="0"/>
              <a:t>Seurtat</a:t>
            </a:r>
            <a:r>
              <a:rPr lang="en-GB" baseline="0" dirty="0" smtClean="0"/>
              <a:t> will report the top 2000 variant genes after variant stabilization of the expression values at the low count end. This has been shown to be a good number and playing around with this appears to have little effect on the analysis.</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15</a:t>
            </a:fld>
            <a:endParaRPr lang="en-GB"/>
          </a:p>
        </p:txBody>
      </p:sp>
    </p:spTree>
    <p:extLst>
      <p:ext uri="{BB962C8B-B14F-4D97-AF65-F5344CB8AC3E}">
        <p14:creationId xmlns:p14="http://schemas.microsoft.com/office/powerpoint/2010/main" val="85262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use PCA to reduce</a:t>
            </a:r>
            <a:r>
              <a:rPr lang="en-GB" baseline="0" dirty="0" smtClean="0"/>
              <a:t> the dimensionality of our data. PCA first finds the linear path through the data that explains the largest variance. It then identifies the next path that explains the largest variance that is orthogonal to the first and so on. These paths or components can be thought of as representing sets of correlated or orchestrated genes across the cells. Why do we do this, well removing correlated data can help to reduce noise which makes the analysis more stable and it helps with the computation when working with large cell sets.</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16</a:t>
            </a:fld>
            <a:endParaRPr lang="en-GB"/>
          </a:p>
        </p:txBody>
      </p:sp>
    </p:spTree>
    <p:extLst>
      <p:ext uri="{BB962C8B-B14F-4D97-AF65-F5344CB8AC3E}">
        <p14:creationId xmlns:p14="http://schemas.microsoft.com/office/powerpoint/2010/main" val="28450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many PCs</a:t>
            </a:r>
            <a:r>
              <a:rPr lang="en-GB" baseline="0" dirty="0" smtClean="0"/>
              <a:t> are relevant in my data. There are technics for trying to identify these. The most straightforward is to plot the percentage of variance explained by each PC and then try and identify the elbow in the plot. To be honest in most </a:t>
            </a:r>
            <a:r>
              <a:rPr lang="en-GB" baseline="0" dirty="0" err="1" smtClean="0"/>
              <a:t>scRNASeq</a:t>
            </a:r>
            <a:r>
              <a:rPr lang="en-GB" baseline="0" dirty="0" smtClean="0"/>
              <a:t> datasets, particularly when you have a heterogeneous set of cells with many different active transcriptional programmes an elbow is not easily identified. </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17</a:t>
            </a:fld>
            <a:endParaRPr lang="en-GB"/>
          </a:p>
        </p:txBody>
      </p:sp>
    </p:spTree>
    <p:extLst>
      <p:ext uri="{BB962C8B-B14F-4D97-AF65-F5344CB8AC3E}">
        <p14:creationId xmlns:p14="http://schemas.microsoft.com/office/powerpoint/2010/main" val="665737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18</a:t>
            </a:fld>
            <a:endParaRPr lang="en-GB"/>
          </a:p>
        </p:txBody>
      </p:sp>
    </p:spTree>
    <p:extLst>
      <p:ext uri="{BB962C8B-B14F-4D97-AF65-F5344CB8AC3E}">
        <p14:creationId xmlns:p14="http://schemas.microsoft.com/office/powerpoint/2010/main" val="4053384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not always</a:t>
            </a:r>
            <a:r>
              <a:rPr lang="en-GB" baseline="0" dirty="0" smtClean="0"/>
              <a:t> obvious where to apply thresholds to these distributions, since natural values may vary depending on the cell type. Therefore it is a good idea to take a cluster approach.</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23</a:t>
            </a:fld>
            <a:endParaRPr lang="en-GB"/>
          </a:p>
        </p:txBody>
      </p:sp>
    </p:spTree>
    <p:extLst>
      <p:ext uri="{BB962C8B-B14F-4D97-AF65-F5344CB8AC3E}">
        <p14:creationId xmlns:p14="http://schemas.microsoft.com/office/powerpoint/2010/main" val="1720105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Cell cycle expression is</a:t>
            </a:r>
            <a:r>
              <a:rPr lang="en-GB" baseline="0" dirty="0" smtClean="0"/>
              <a:t> a problem in single cell experiments. It is possible to label cells as to where they are in the cell cycle using Seurat and it is then possible to regress out this effect. Now to apply this correction or not will depend on the experiment and must be used with caution. Many developmental processes are inherently correlated with the cell cycle and you want to be sure you are not regressing out the effect you are looking for. A close look at the principle components before and after can help here.</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25</a:t>
            </a:fld>
            <a:endParaRPr lang="en-GB"/>
          </a:p>
        </p:txBody>
      </p:sp>
    </p:spTree>
    <p:extLst>
      <p:ext uri="{BB962C8B-B14F-4D97-AF65-F5344CB8AC3E}">
        <p14:creationId xmlns:p14="http://schemas.microsoft.com/office/powerpoint/2010/main" val="1764327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do we define</a:t>
            </a:r>
            <a:r>
              <a:rPr lang="en-GB" baseline="0" dirty="0" smtClean="0"/>
              <a:t> cell types. Here I am using a lung cancer immune infiltrate dataset. Here are the published labels but if we look at this data blind with a clustering resolution of 0.8 this is the pattern we get. So to define clusters we first take a marker gene approach and here I am interested in identifying CD8+ t-cells. </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26</a:t>
            </a:fld>
            <a:endParaRPr lang="en-GB"/>
          </a:p>
        </p:txBody>
      </p:sp>
    </p:spTree>
    <p:extLst>
      <p:ext uri="{BB962C8B-B14F-4D97-AF65-F5344CB8AC3E}">
        <p14:creationId xmlns:p14="http://schemas.microsoft.com/office/powerpoint/2010/main" val="3417448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now</a:t>
            </a:r>
            <a:r>
              <a:rPr lang="en-GB" baseline="0" dirty="0" smtClean="0"/>
              <a:t> it is a case of mapping the expression to the clusters. Here we see the breakdown of the clusters by resolution again with CD8A expression highlighted. </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27</a:t>
            </a:fld>
            <a:endParaRPr lang="en-GB"/>
          </a:p>
        </p:txBody>
      </p:sp>
    </p:spTree>
    <p:extLst>
      <p:ext uri="{BB962C8B-B14F-4D97-AF65-F5344CB8AC3E}">
        <p14:creationId xmlns:p14="http://schemas.microsoft.com/office/powerpoint/2010/main" val="245370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t>
            </a:r>
            <a:r>
              <a:rPr lang="en-GB" baseline="0" dirty="0" smtClean="0"/>
              <a:t> further characterise our cells we can run a differential gene analysis across the clusters. We might be interested in identifying which genes are unique to our high density CD8A cluster no 3. </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28</a:t>
            </a:fld>
            <a:endParaRPr lang="en-GB"/>
          </a:p>
        </p:txBody>
      </p:sp>
    </p:spTree>
    <p:extLst>
      <p:ext uri="{BB962C8B-B14F-4D97-AF65-F5344CB8AC3E}">
        <p14:creationId xmlns:p14="http://schemas.microsoft.com/office/powerpoint/2010/main" val="131067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already have part</a:t>
            </a:r>
            <a:r>
              <a:rPr lang="en-GB" baseline="0" dirty="0" smtClean="0"/>
              <a:t> II. Richard Mitter is going to cover Pseudo-time analysis and we have these possible future topics lined up.</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2</a:t>
            </a:fld>
            <a:endParaRPr lang="en-GB"/>
          </a:p>
        </p:txBody>
      </p:sp>
    </p:spTree>
    <p:extLst>
      <p:ext uri="{BB962C8B-B14F-4D97-AF65-F5344CB8AC3E}">
        <p14:creationId xmlns:p14="http://schemas.microsoft.com/office/powerpoint/2010/main" val="2284130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an overview of the analysis process. We have quantification or</a:t>
            </a:r>
            <a:r>
              <a:rPr lang="en-GB" baseline="0" dirty="0" smtClean="0"/>
              <a:t> the construction of the expression matrix across cells, we have a QC step, we then have an optional integration step if you are working with multiple libraries, we then have data processing where standard analysis steps are applied, further QC and then finally onto answering the biological question at hand.</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29</a:t>
            </a:fld>
            <a:endParaRPr lang="en-GB"/>
          </a:p>
        </p:txBody>
      </p:sp>
    </p:spTree>
    <p:extLst>
      <p:ext uri="{BB962C8B-B14F-4D97-AF65-F5344CB8AC3E}">
        <p14:creationId xmlns:p14="http://schemas.microsoft.com/office/powerpoint/2010/main" val="1933128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already have part</a:t>
            </a:r>
            <a:r>
              <a:rPr lang="en-GB" baseline="0" dirty="0" smtClean="0"/>
              <a:t> II. Richard Mitter is going to cover Pseudo-time analysis and we have these possible future topics lined up.</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30</a:t>
            </a:fld>
            <a:endParaRPr lang="en-GB"/>
          </a:p>
        </p:txBody>
      </p:sp>
    </p:spTree>
    <p:extLst>
      <p:ext uri="{BB962C8B-B14F-4D97-AF65-F5344CB8AC3E}">
        <p14:creationId xmlns:p14="http://schemas.microsoft.com/office/powerpoint/2010/main" val="36085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an overview of the analysis process. We have quantification or</a:t>
            </a:r>
            <a:r>
              <a:rPr lang="en-GB" baseline="0" dirty="0" smtClean="0"/>
              <a:t> the construction of the expression matrix across cells, we have a QC step, we then have an optional integration step if you are working with multiple libraries, we then have data processing where standard analysis steps are applied, further QC and then finally onto answering the biological question at hand.</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5</a:t>
            </a:fld>
            <a:endParaRPr lang="en-GB"/>
          </a:p>
        </p:txBody>
      </p:sp>
    </p:spTree>
    <p:extLst>
      <p:ext uri="{BB962C8B-B14F-4D97-AF65-F5344CB8AC3E}">
        <p14:creationId xmlns:p14="http://schemas.microsoft.com/office/powerpoint/2010/main" val="3489212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involves the alignment</a:t>
            </a:r>
            <a:r>
              <a:rPr lang="en-GB" baseline="0" dirty="0" smtClean="0"/>
              <a:t> of the reads, the deconvolution of the cell and molecular barcodes, the quantification of the genes, the generation of some QC metrics. Now this is a </a:t>
            </a:r>
            <a:r>
              <a:rPr lang="en-GB" baseline="0" dirty="0" err="1" smtClean="0"/>
              <a:t>cellranger</a:t>
            </a:r>
            <a:r>
              <a:rPr lang="en-GB" baseline="0" dirty="0" smtClean="0"/>
              <a:t> report that contains many metrics, five of these are important. The cell calling where we want to identify the good quality cell transcriptomes from the empty droplets and we do this using this graph here..</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6</a:t>
            </a:fld>
            <a:endParaRPr lang="en-GB"/>
          </a:p>
        </p:txBody>
      </p:sp>
    </p:spTree>
    <p:extLst>
      <p:ext uri="{BB962C8B-B14F-4D97-AF65-F5344CB8AC3E}">
        <p14:creationId xmlns:p14="http://schemas.microsoft.com/office/powerpoint/2010/main" val="337948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aseline="0" dirty="0" smtClean="0"/>
              <a:t>The resolution required to build trajectories if you are interested in carrying out  pseudo-time analysis.</a:t>
            </a:r>
          </a:p>
          <a:p>
            <a:pPr marL="171450" indent="-171450">
              <a:buFont typeface="Arial" panose="020B0604020202020204" pitchFamily="34" charset="0"/>
              <a:buChar char="•"/>
            </a:pPr>
            <a:r>
              <a:rPr lang="en-GB" baseline="0" dirty="0" smtClean="0"/>
              <a:t>Not all cells have equal chance of making it into the library. There are cell type dependent selection effects with droplet technologies and the stability of the cells in suspension will depend on the cell type as well.</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7</a:t>
            </a:fld>
            <a:endParaRPr lang="en-GB"/>
          </a:p>
        </p:txBody>
      </p:sp>
    </p:spTree>
    <p:extLst>
      <p:ext uri="{BB962C8B-B14F-4D97-AF65-F5344CB8AC3E}">
        <p14:creationId xmlns:p14="http://schemas.microsoft.com/office/powerpoint/2010/main" val="50216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a:t>
            </a:r>
            <a:r>
              <a:rPr lang="en-GB" baseline="0" dirty="0" smtClean="0"/>
              <a:t> important metric is the fraction of reads in cells which is an effective measure of cell viability. Poor cell viability means a lot of cell death, which means a lot of lysis and a lot of ambient RNA. This ambient RNA is a problem in the analysis.</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8</a:t>
            </a:fld>
            <a:endParaRPr lang="en-GB"/>
          </a:p>
        </p:txBody>
      </p:sp>
    </p:spTree>
    <p:extLst>
      <p:ext uri="{BB962C8B-B14F-4D97-AF65-F5344CB8AC3E}">
        <p14:creationId xmlns:p14="http://schemas.microsoft.com/office/powerpoint/2010/main" val="117579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single cell experiments</a:t>
            </a:r>
            <a:r>
              <a:rPr lang="en-GB" baseline="0" dirty="0" smtClean="0"/>
              <a:t> are made up of multiple 10x libraries all producing their own 10 report and these can be difficult to </a:t>
            </a:r>
            <a:r>
              <a:rPr lang="en-GB" baseline="0" dirty="0" err="1" smtClean="0"/>
              <a:t>disgest</a:t>
            </a:r>
            <a:r>
              <a:rPr lang="en-GB" baseline="0" dirty="0" smtClean="0"/>
              <a:t> so we have written a tool to compile multiple reports.</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10</a:t>
            </a:fld>
            <a:endParaRPr lang="en-GB"/>
          </a:p>
        </p:txBody>
      </p:sp>
    </p:spTree>
    <p:extLst>
      <p:ext uri="{BB962C8B-B14F-4D97-AF65-F5344CB8AC3E}">
        <p14:creationId xmlns:p14="http://schemas.microsoft.com/office/powerpoint/2010/main" val="250475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11</a:t>
            </a:fld>
            <a:endParaRPr lang="en-GB"/>
          </a:p>
        </p:txBody>
      </p:sp>
    </p:spTree>
    <p:extLst>
      <p:ext uri="{BB962C8B-B14F-4D97-AF65-F5344CB8AC3E}">
        <p14:creationId xmlns:p14="http://schemas.microsoft.com/office/powerpoint/2010/main" val="365028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matrix</a:t>
            </a:r>
            <a:r>
              <a:rPr lang="en-GB" baseline="0" dirty="0" smtClean="0"/>
              <a:t> from a human </a:t>
            </a:r>
            <a:r>
              <a:rPr lang="en-GB" baseline="0" smtClean="0"/>
              <a:t>cell set. </a:t>
            </a:r>
            <a:r>
              <a:rPr lang="en-GB" smtClean="0"/>
              <a:t>Where</a:t>
            </a:r>
            <a:r>
              <a:rPr lang="en-GB" baseline="0" smtClean="0"/>
              <a:t> </a:t>
            </a:r>
            <a:r>
              <a:rPr lang="en-GB" baseline="0" dirty="0" smtClean="0"/>
              <a:t>the axes are the genes and where the cells sit in this space depends on the activity of their transcriptome. Proximity means similarity.</a:t>
            </a:r>
            <a:endParaRPr lang="en-GB" dirty="0"/>
          </a:p>
        </p:txBody>
      </p:sp>
      <p:sp>
        <p:nvSpPr>
          <p:cNvPr id="4" name="Slide Number Placeholder 3"/>
          <p:cNvSpPr>
            <a:spLocks noGrp="1"/>
          </p:cNvSpPr>
          <p:nvPr>
            <p:ph type="sldNum" sz="quarter" idx="10"/>
          </p:nvPr>
        </p:nvSpPr>
        <p:spPr/>
        <p:txBody>
          <a:bodyPr/>
          <a:lstStyle/>
          <a:p>
            <a:fld id="{420E0DAA-7BFC-49CF-8A71-9B64015906CE}" type="slidenum">
              <a:rPr lang="en-GB" smtClean="0"/>
              <a:t>12</a:t>
            </a:fld>
            <a:endParaRPr lang="en-GB"/>
          </a:p>
        </p:txBody>
      </p:sp>
    </p:spTree>
    <p:extLst>
      <p:ext uri="{BB962C8B-B14F-4D97-AF65-F5344CB8AC3E}">
        <p14:creationId xmlns:p14="http://schemas.microsoft.com/office/powerpoint/2010/main" val="35770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BF467D8-97C8-4835-ACE2-9EEC6B834893}"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341497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BF467D8-97C8-4835-ACE2-9EEC6B834893}"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700661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BF467D8-97C8-4835-ACE2-9EEC6B834893}"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1944716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FC4F040D-9B1D-4E18-9AF8-29429DA1FE2C}"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3019157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4F040D-9B1D-4E18-9AF8-29429DA1FE2C}"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3560874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4F040D-9B1D-4E18-9AF8-29429DA1FE2C}"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141035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C4F040D-9B1D-4E18-9AF8-29429DA1FE2C}" type="datetimeFigureOut">
              <a:rPr lang="en-GB" smtClean="0"/>
              <a:t>26/02/2020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2155063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C4F040D-9B1D-4E18-9AF8-29429DA1FE2C}" type="datetimeFigureOut">
              <a:rPr lang="en-GB" smtClean="0"/>
              <a:t>26/02/2020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2899373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C4F040D-9B1D-4E18-9AF8-29429DA1FE2C}" type="datetimeFigureOut">
              <a:rPr lang="en-GB" smtClean="0"/>
              <a:t>26/02/2020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365789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F040D-9B1D-4E18-9AF8-29429DA1FE2C}" type="datetimeFigureOut">
              <a:rPr lang="en-GB" smtClean="0"/>
              <a:t>26/02/2020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582188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4F040D-9B1D-4E18-9AF8-29429DA1FE2C}" type="datetimeFigureOut">
              <a:rPr lang="en-GB" smtClean="0"/>
              <a:t>26/02/2020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221403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1BF467D8-97C8-4835-ACE2-9EEC6B834893}"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309718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4F040D-9B1D-4E18-9AF8-29429DA1FE2C}" type="datetimeFigureOut">
              <a:rPr lang="en-GB" smtClean="0"/>
              <a:t>26/02/2020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1681666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4F040D-9B1D-4E18-9AF8-29429DA1FE2C}"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4032362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4F040D-9B1D-4E18-9AF8-29429DA1FE2C}"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7EBBC1-4178-4611-AE65-695659E29FEB}" type="slidenum">
              <a:rPr lang="en-GB" smtClean="0"/>
              <a:t>‹#›</a:t>
            </a:fld>
            <a:endParaRPr lang="en-GB"/>
          </a:p>
        </p:txBody>
      </p:sp>
    </p:spTree>
    <p:extLst>
      <p:ext uri="{BB962C8B-B14F-4D97-AF65-F5344CB8AC3E}">
        <p14:creationId xmlns:p14="http://schemas.microsoft.com/office/powerpoint/2010/main" val="98089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BF467D8-97C8-4835-ACE2-9EEC6B834893}" type="datetimeFigureOut">
              <a:rPr lang="en-GB" smtClean="0"/>
              <a:t>26/02/2020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3103846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BF467D8-97C8-4835-ACE2-9EEC6B834893}" type="datetimeFigureOut">
              <a:rPr lang="en-GB" smtClean="0"/>
              <a:t>26/02/2020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2727524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BF467D8-97C8-4835-ACE2-9EEC6B834893}" type="datetimeFigureOut">
              <a:rPr lang="en-GB" smtClean="0"/>
              <a:t>26/02/2020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631794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BF467D8-97C8-4835-ACE2-9EEC6B834893}" type="datetimeFigureOut">
              <a:rPr lang="en-GB" smtClean="0"/>
              <a:t>26/02/2020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86002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F467D8-97C8-4835-ACE2-9EEC6B834893}" type="datetimeFigureOut">
              <a:rPr lang="en-GB" smtClean="0"/>
              <a:t>26/02/2020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3669721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F467D8-97C8-4835-ACE2-9EEC6B834893}" type="datetimeFigureOut">
              <a:rPr lang="en-GB" smtClean="0"/>
              <a:t>26/02/2020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357138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F467D8-97C8-4835-ACE2-9EEC6B834893}" type="datetimeFigureOut">
              <a:rPr lang="en-GB" smtClean="0"/>
              <a:t>26/02/2020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E597C0B-88C9-4D88-A66B-711D33C89607}" type="slidenum">
              <a:rPr lang="en-GB" smtClean="0"/>
              <a:t>‹#›</a:t>
            </a:fld>
            <a:endParaRPr lang="en-GB"/>
          </a:p>
        </p:txBody>
      </p:sp>
    </p:spTree>
    <p:extLst>
      <p:ext uri="{BB962C8B-B14F-4D97-AF65-F5344CB8AC3E}">
        <p14:creationId xmlns:p14="http://schemas.microsoft.com/office/powerpoint/2010/main" val="1699475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467D8-97C8-4835-ACE2-9EEC6B834893}" type="datetimeFigureOut">
              <a:rPr lang="en-GB" smtClean="0"/>
              <a:t>26/02/2020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97C0B-88C9-4D88-A66B-711D33C89607}" type="slidenum">
              <a:rPr lang="en-GB" smtClean="0"/>
              <a:t>‹#›</a:t>
            </a:fld>
            <a:endParaRPr lang="en-GB"/>
          </a:p>
        </p:txBody>
      </p:sp>
    </p:spTree>
    <p:extLst>
      <p:ext uri="{BB962C8B-B14F-4D97-AF65-F5344CB8AC3E}">
        <p14:creationId xmlns:p14="http://schemas.microsoft.com/office/powerpoint/2010/main" val="1872071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4F040D-9B1D-4E18-9AF8-29429DA1FE2C}" type="datetimeFigureOut">
              <a:rPr lang="en-GB" smtClean="0"/>
              <a:t>26/02/2020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7EBBC1-4178-4611-AE65-695659E29FEB}" type="slidenum">
              <a:rPr lang="en-GB" smtClean="0"/>
              <a:t>‹#›</a:t>
            </a:fld>
            <a:endParaRPr lang="en-GB"/>
          </a:p>
        </p:txBody>
      </p:sp>
    </p:spTree>
    <p:extLst>
      <p:ext uri="{BB962C8B-B14F-4D97-AF65-F5344CB8AC3E}">
        <p14:creationId xmlns:p14="http://schemas.microsoft.com/office/powerpoint/2010/main" val="4121878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hyperlink" Target="https://satijalab.org/seurat/vignette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bbc.co.uk/sounds/play/m000fgcj"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atijalab.org/howmanycells" TargetMode="Externa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43034"/>
            <a:ext cx="9144000" cy="2387600"/>
          </a:xfrm>
        </p:spPr>
        <p:txBody>
          <a:bodyPr>
            <a:normAutofit fontScale="90000"/>
          </a:bodyPr>
          <a:lstStyle/>
          <a:p>
            <a:r>
              <a:rPr lang="en-US" dirty="0" smtClean="0"/>
              <a:t>Introduction to </a:t>
            </a:r>
            <a:r>
              <a:rPr lang="en-US" dirty="0" err="1" smtClean="0"/>
              <a:t>scRNA-Seq</a:t>
            </a:r>
            <a:r>
              <a:rPr lang="en-US" dirty="0"/>
              <a:t> </a:t>
            </a:r>
            <a:r>
              <a:rPr lang="en-US" dirty="0" smtClean="0"/>
              <a:t>data analysis</a:t>
            </a:r>
            <a:br>
              <a:rPr lang="en-US" dirty="0" smtClean="0"/>
            </a:br>
            <a:r>
              <a:rPr lang="en-US" dirty="0" smtClean="0"/>
              <a:t/>
            </a:r>
            <a:br>
              <a:rPr lang="en-US" dirty="0" smtClean="0"/>
            </a:br>
            <a:r>
              <a:rPr lang="en-US" sz="4000" dirty="0" smtClean="0"/>
              <a:t>Bioinformatics mini-series part I</a:t>
            </a:r>
            <a:br>
              <a:rPr lang="en-US" sz="4000" dirty="0" smtClean="0"/>
            </a:br>
            <a:r>
              <a:rPr lang="en-US" sz="4000" dirty="0"/>
              <a:t/>
            </a:r>
            <a:br>
              <a:rPr lang="en-US" sz="4000" dirty="0"/>
            </a:br>
            <a:r>
              <a:rPr lang="en-US" sz="2200" dirty="0" smtClean="0"/>
              <a:t>brought to you by</a:t>
            </a:r>
            <a:br>
              <a:rPr lang="en-US" sz="2200" dirty="0" smtClean="0"/>
            </a:br>
            <a:r>
              <a:rPr lang="en-US" sz="2200" dirty="0" smtClean="0"/>
              <a:t>BABS</a:t>
            </a:r>
            <a:endParaRPr lang="en-GB" sz="2200" dirty="0"/>
          </a:p>
        </p:txBody>
      </p:sp>
      <p:sp>
        <p:nvSpPr>
          <p:cNvPr id="3" name="Subtitle 2"/>
          <p:cNvSpPr>
            <a:spLocks noGrp="1"/>
          </p:cNvSpPr>
          <p:nvPr>
            <p:ph type="subTitle" idx="1"/>
          </p:nvPr>
        </p:nvSpPr>
        <p:spPr>
          <a:xfrm>
            <a:off x="1524000" y="4710166"/>
            <a:ext cx="9144000" cy="1655762"/>
          </a:xfrm>
        </p:spPr>
        <p:txBody>
          <a:bodyPr/>
          <a:lstStyle/>
          <a:p>
            <a:r>
              <a:rPr lang="en-US" dirty="0" smtClean="0"/>
              <a:t>Phil East</a:t>
            </a:r>
          </a:p>
          <a:p>
            <a:r>
              <a:rPr lang="en-US" dirty="0" smtClean="0"/>
              <a:t>BABS (Bioinformatics &amp; Biostatistics)</a:t>
            </a:r>
          </a:p>
          <a:p>
            <a:r>
              <a:rPr lang="en-US" dirty="0" smtClean="0"/>
              <a:t>NE316</a:t>
            </a:r>
            <a:endParaRPr lang="en-GB" dirty="0"/>
          </a:p>
        </p:txBody>
      </p:sp>
    </p:spTree>
    <p:extLst>
      <p:ext uri="{BB962C8B-B14F-4D97-AF65-F5344CB8AC3E}">
        <p14:creationId xmlns:p14="http://schemas.microsoft.com/office/powerpoint/2010/main" val="6902596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Merged </a:t>
            </a:r>
            <a:r>
              <a:rPr lang="en-US" dirty="0" err="1" smtClean="0"/>
              <a:t>Cellranger</a:t>
            </a:r>
            <a:r>
              <a:rPr lang="en-US" dirty="0" smtClean="0"/>
              <a:t> reports</a:t>
            </a:r>
            <a:endParaRPr lang="en-GB" dirty="0"/>
          </a:p>
        </p:txBody>
      </p:sp>
      <p:pic>
        <p:nvPicPr>
          <p:cNvPr id="8" name="788719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14041" y="1484146"/>
            <a:ext cx="8115430" cy="4885657"/>
          </a:xfrm>
        </p:spPr>
      </p:pic>
      <p:grpSp>
        <p:nvGrpSpPr>
          <p:cNvPr id="4" name="Group 3"/>
          <p:cNvGrpSpPr/>
          <p:nvPr/>
        </p:nvGrpSpPr>
        <p:grpSpPr>
          <a:xfrm>
            <a:off x="5470452" y="160497"/>
            <a:ext cx="6711943" cy="513498"/>
            <a:chOff x="5470452" y="160497"/>
            <a:chExt cx="6711943" cy="513498"/>
          </a:xfrm>
        </p:grpSpPr>
        <p:sp>
          <p:nvSpPr>
            <p:cNvPr id="5" name="TextBox 4"/>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6" name="TextBox 5"/>
            <p:cNvSpPr txBox="1"/>
            <p:nvPr userDrawn="1"/>
          </p:nvSpPr>
          <p:spPr>
            <a:xfrm>
              <a:off x="7293680" y="160497"/>
              <a:ext cx="423863"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QC</a:t>
              </a:r>
              <a:endParaRPr lang="en-GB" sz="1200" dirty="0">
                <a:latin typeface="Trebuchet MS" panose="020B0603020202020204" pitchFamily="34" charset="0"/>
              </a:endParaRPr>
            </a:p>
          </p:txBody>
        </p:sp>
        <p:sp>
          <p:nvSpPr>
            <p:cNvPr id="7" name="TextBox 6"/>
            <p:cNvSpPr txBox="1"/>
            <p:nvPr userDrawn="1"/>
          </p:nvSpPr>
          <p:spPr>
            <a:xfrm>
              <a:off x="8811817" y="160497"/>
              <a:ext cx="1321816" cy="274320"/>
            </a:xfrm>
            <a:prstGeom prst="rect">
              <a:avLst/>
            </a:prstGeom>
            <a:noFill/>
            <a:ln>
              <a:solidFill>
                <a:schemeClr val="bg2">
                  <a:lumMod val="90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9" name="TextBox 8"/>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0" name="TextBox 9"/>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1" name="Isosceles Triangle 10"/>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2" name="Straight Arrow Connector 11"/>
            <p:cNvCxnSpPr>
              <a:stCxn id="5" idx="3"/>
              <a:endCxn id="6"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1"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5"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19" name="Straight Arrow Connector 18"/>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20077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Analysing</a:t>
            </a:r>
            <a:r>
              <a:rPr lang="en-US" dirty="0" smtClean="0"/>
              <a:t> the data – Data processing</a:t>
            </a:r>
            <a:endParaRPr lang="en-GB" dirty="0"/>
          </a:p>
        </p:txBody>
      </p:sp>
      <p:sp>
        <p:nvSpPr>
          <p:cNvPr id="3" name="Content Placeholder 2"/>
          <p:cNvSpPr>
            <a:spLocks noGrp="1"/>
          </p:cNvSpPr>
          <p:nvPr>
            <p:ph idx="1"/>
          </p:nvPr>
        </p:nvSpPr>
        <p:spPr>
          <a:xfrm>
            <a:off x="838200" y="2174337"/>
            <a:ext cx="10515600" cy="4351338"/>
          </a:xfrm>
        </p:spPr>
        <p:txBody>
          <a:bodyPr/>
          <a:lstStyle/>
          <a:p>
            <a:pPr marL="0" indent="0">
              <a:buNone/>
            </a:pPr>
            <a:endParaRPr lang="en-US" dirty="0" smtClean="0"/>
          </a:p>
          <a:p>
            <a:pPr lvl="1"/>
            <a:r>
              <a:rPr lang="en-US" dirty="0" smtClean="0"/>
              <a:t>Read in data.</a:t>
            </a:r>
          </a:p>
          <a:p>
            <a:pPr lvl="1"/>
            <a:r>
              <a:rPr lang="en-US" dirty="0" smtClean="0"/>
              <a:t>Seurat data object.</a:t>
            </a:r>
          </a:p>
          <a:p>
            <a:pPr lvl="1"/>
            <a:r>
              <a:rPr lang="en-US" dirty="0" err="1" smtClean="0"/>
              <a:t>Normalisation</a:t>
            </a:r>
            <a:r>
              <a:rPr lang="en-US" dirty="0" smtClean="0"/>
              <a:t>.</a:t>
            </a:r>
          </a:p>
          <a:p>
            <a:pPr lvl="1"/>
            <a:r>
              <a:rPr lang="en-US" dirty="0" smtClean="0"/>
              <a:t>Feature selection.</a:t>
            </a:r>
          </a:p>
          <a:p>
            <a:pPr lvl="1"/>
            <a:r>
              <a:rPr lang="en-US" dirty="0" smtClean="0"/>
              <a:t>Dimension reduction.</a:t>
            </a:r>
          </a:p>
          <a:p>
            <a:pPr lvl="1"/>
            <a:r>
              <a:rPr lang="en-US" dirty="0" smtClean="0"/>
              <a:t>Clustering.</a:t>
            </a:r>
          </a:p>
          <a:p>
            <a:pPr lvl="1"/>
            <a:r>
              <a:rPr lang="en-US" dirty="0" err="1" smtClean="0"/>
              <a:t>tSNE</a:t>
            </a:r>
            <a:r>
              <a:rPr lang="en-US" dirty="0" smtClean="0"/>
              <a:t> / diffusion maps.</a:t>
            </a:r>
            <a:endParaRPr lang="en-US" dirty="0"/>
          </a:p>
        </p:txBody>
      </p:sp>
      <p:sp>
        <p:nvSpPr>
          <p:cNvPr id="4" name="Rectangle 3"/>
          <p:cNvSpPr/>
          <p:nvPr/>
        </p:nvSpPr>
        <p:spPr>
          <a:xfrm>
            <a:off x="3486147" y="1592747"/>
            <a:ext cx="4363519" cy="369332"/>
          </a:xfrm>
          <a:prstGeom prst="rect">
            <a:avLst/>
          </a:prstGeom>
        </p:spPr>
        <p:txBody>
          <a:bodyPr wrap="square">
            <a:spAutoFit/>
          </a:bodyPr>
          <a:lstStyle/>
          <a:p>
            <a:r>
              <a:rPr lang="en-GB" dirty="0">
                <a:hlinkClick r:id="rId3"/>
              </a:rPr>
              <a:t>https://satijalab.org/seurat/vignettes.html</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821" y="1557579"/>
            <a:ext cx="1465558" cy="43966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540" y="1532846"/>
            <a:ext cx="629942" cy="489131"/>
          </a:xfrm>
          <a:prstGeom prst="rect">
            <a:avLst/>
          </a:prstGeom>
        </p:spPr>
      </p:pic>
      <p:grpSp>
        <p:nvGrpSpPr>
          <p:cNvPr id="22" name="Group 21"/>
          <p:cNvGrpSpPr/>
          <p:nvPr/>
        </p:nvGrpSpPr>
        <p:grpSpPr>
          <a:xfrm>
            <a:off x="5470452" y="160497"/>
            <a:ext cx="6711943" cy="513498"/>
            <a:chOff x="5470452" y="160497"/>
            <a:chExt cx="6711943" cy="513498"/>
          </a:xfrm>
        </p:grpSpPr>
        <p:sp>
          <p:nvSpPr>
            <p:cNvPr id="23" name="TextBox 22"/>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24" name="TextBox 23"/>
            <p:cNvSpPr txBox="1"/>
            <p:nvPr userDrawn="1"/>
          </p:nvSpPr>
          <p:spPr>
            <a:xfrm>
              <a:off x="7293680" y="160497"/>
              <a:ext cx="423863"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25" name="TextBox 24"/>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26" name="TextBox 25"/>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27" name="TextBox 26"/>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28" name="Isosceles Triangle 27"/>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29" name="Straight Arrow Connector 28"/>
            <p:cNvCxnSpPr>
              <a:stCxn id="23" idx="3"/>
              <a:endCxn id="24"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8"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3"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36" name="Straight Arrow Connector 35"/>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6921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rebuchet MS" panose="020B0603020202020204" pitchFamily="34" charset="0"/>
              </a:rPr>
              <a:t>The data</a:t>
            </a:r>
            <a:endParaRPr lang="en-GB" dirty="0">
              <a:latin typeface="Trebuchet MS" panose="020B0603020202020204" pitchFamily="34" charset="0"/>
            </a:endParaRPr>
          </a:p>
        </p:txBody>
      </p:sp>
      <p:sp>
        <p:nvSpPr>
          <p:cNvPr id="3" name="Content Placeholder 2"/>
          <p:cNvSpPr>
            <a:spLocks noGrp="1"/>
          </p:cNvSpPr>
          <p:nvPr>
            <p:ph idx="1"/>
          </p:nvPr>
        </p:nvSpPr>
        <p:spPr>
          <a:xfrm>
            <a:off x="888629" y="1684338"/>
            <a:ext cx="4067014" cy="4351338"/>
          </a:xfrm>
        </p:spPr>
        <p:txBody>
          <a:bodyPr>
            <a:normAutofit/>
          </a:bodyPr>
          <a:lstStyle/>
          <a:p>
            <a:pPr marL="0" indent="0">
              <a:buNone/>
            </a:pPr>
            <a:r>
              <a:rPr lang="en-GB" sz="2000" dirty="0" smtClean="0"/>
              <a:t>Highly dimensional </a:t>
            </a:r>
          </a:p>
          <a:p>
            <a:pPr marL="0" indent="0">
              <a:buNone/>
            </a:pPr>
            <a:r>
              <a:rPr lang="en-GB" sz="2000" dirty="0"/>
              <a:t>	</a:t>
            </a:r>
            <a:r>
              <a:rPr lang="en-GB" sz="2000" dirty="0" smtClean="0"/>
              <a:t>33538 (genes) x 4000 (cells)</a:t>
            </a:r>
          </a:p>
          <a:p>
            <a:pPr marL="0" indent="0">
              <a:buNone/>
            </a:pPr>
            <a:r>
              <a:rPr lang="en-GB" sz="2000" dirty="0" smtClean="0"/>
              <a:t>Sparse</a:t>
            </a:r>
          </a:p>
          <a:p>
            <a:pPr marL="0" indent="0">
              <a:buNone/>
            </a:pPr>
            <a:r>
              <a:rPr lang="en-GB" sz="2000" dirty="0"/>
              <a:t>	</a:t>
            </a:r>
            <a:r>
              <a:rPr lang="en-GB" sz="2000" dirty="0" smtClean="0"/>
              <a:t>82% zeros</a:t>
            </a:r>
          </a:p>
        </p:txBody>
      </p:sp>
      <p:sp>
        <p:nvSpPr>
          <p:cNvPr id="4" name="TextBox 3"/>
          <p:cNvSpPr txBox="1"/>
          <p:nvPr/>
        </p:nvSpPr>
        <p:spPr>
          <a:xfrm>
            <a:off x="6005592" y="658574"/>
            <a:ext cx="2805194" cy="769441"/>
          </a:xfrm>
          <a:prstGeom prst="rect">
            <a:avLst/>
          </a:prstGeom>
          <a:noFill/>
        </p:spPr>
        <p:txBody>
          <a:bodyPr wrap="square" rtlCol="0">
            <a:spAutoFit/>
          </a:bodyPr>
          <a:lstStyle/>
          <a:p>
            <a:r>
              <a:rPr lang="en-GB" sz="4400" dirty="0" smtClean="0">
                <a:latin typeface="Trebuchet MS" panose="020B0603020202020204" pitchFamily="34" charset="0"/>
              </a:rPr>
              <a:t>Cell space</a:t>
            </a:r>
            <a:endParaRPr lang="en-GB" sz="4400" dirty="0">
              <a:latin typeface="Trebuchet MS" panose="020B0603020202020204" pitchFamily="34" charset="0"/>
            </a:endParaRPr>
          </a:p>
        </p:txBody>
      </p:sp>
      <p:grpSp>
        <p:nvGrpSpPr>
          <p:cNvPr id="9" name="Group 8"/>
          <p:cNvGrpSpPr/>
          <p:nvPr/>
        </p:nvGrpSpPr>
        <p:grpSpPr>
          <a:xfrm>
            <a:off x="5802944" y="1684338"/>
            <a:ext cx="4541446" cy="4079230"/>
            <a:chOff x="6477121" y="1825625"/>
            <a:chExt cx="3209321" cy="2882685"/>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77121" y="1825625"/>
              <a:ext cx="3209321" cy="2882685"/>
            </a:xfrm>
            <a:prstGeom prst="rect">
              <a:avLst/>
            </a:prstGeom>
          </p:spPr>
        </p:pic>
        <p:cxnSp>
          <p:nvCxnSpPr>
            <p:cNvPr id="7" name="Straight Connector 6"/>
            <p:cNvCxnSpPr/>
            <p:nvPr/>
          </p:nvCxnSpPr>
          <p:spPr>
            <a:xfrm flipV="1">
              <a:off x="7563173" y="3266968"/>
              <a:ext cx="340963" cy="16590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 name="Group 7"/>
          <p:cNvGrpSpPr/>
          <p:nvPr/>
        </p:nvGrpSpPr>
        <p:grpSpPr>
          <a:xfrm>
            <a:off x="5470452" y="160497"/>
            <a:ext cx="6711943" cy="513498"/>
            <a:chOff x="5470452" y="160497"/>
            <a:chExt cx="6711943" cy="513498"/>
          </a:xfrm>
        </p:grpSpPr>
        <p:sp>
          <p:nvSpPr>
            <p:cNvPr id="10" name="TextBox 9"/>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1" name="TextBox 10"/>
            <p:cNvSpPr txBox="1"/>
            <p:nvPr userDrawn="1"/>
          </p:nvSpPr>
          <p:spPr>
            <a:xfrm>
              <a:off x="7293680" y="160497"/>
              <a:ext cx="423863"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2" name="TextBox 11"/>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13" name="TextBox 12"/>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4" name="TextBox 13"/>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5" name="Isosceles Triangle 14"/>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6" name="Straight Arrow Connector 15"/>
            <p:cNvCxnSpPr>
              <a:stCxn id="10" idx="3"/>
              <a:endCxn id="11"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0"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3" name="Straight Arrow Connector 22"/>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9429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Reading the data</a:t>
            </a:r>
            <a:endParaRPr lang="en-GB" dirty="0"/>
          </a:p>
        </p:txBody>
      </p:sp>
      <p:sp>
        <p:nvSpPr>
          <p:cNvPr id="3" name="Content Placeholder 2"/>
          <p:cNvSpPr>
            <a:spLocks noGrp="1"/>
          </p:cNvSpPr>
          <p:nvPr>
            <p:ph idx="1"/>
          </p:nvPr>
        </p:nvSpPr>
        <p:spPr>
          <a:xfrm>
            <a:off x="838200" y="3347634"/>
            <a:ext cx="10515600" cy="2829328"/>
          </a:xfrm>
        </p:spPr>
        <p:txBody>
          <a:bodyPr>
            <a:normAutofit/>
          </a:bodyPr>
          <a:lstStyle/>
          <a:p>
            <a:pPr marL="0" indent="0">
              <a:buNone/>
            </a:pPr>
            <a:r>
              <a:rPr lang="en-GB" sz="2400" dirty="0" err="1" smtClean="0"/>
              <a:t>min.cells</a:t>
            </a:r>
            <a:r>
              <a:rPr lang="en-GB" sz="2400" dirty="0"/>
              <a:t> </a:t>
            </a:r>
            <a:r>
              <a:rPr lang="en-GB" sz="2400" dirty="0" smtClean="0"/>
              <a:t>: The minimum number of cells a gene should be detected in.</a:t>
            </a:r>
          </a:p>
          <a:p>
            <a:pPr marL="0" indent="0">
              <a:buNone/>
            </a:pPr>
            <a:r>
              <a:rPr lang="en-GB" sz="2400" dirty="0" err="1" smtClean="0"/>
              <a:t>min.features</a:t>
            </a:r>
            <a:r>
              <a:rPr lang="en-GB" sz="2400" dirty="0"/>
              <a:t> </a:t>
            </a:r>
            <a:r>
              <a:rPr lang="en-GB" sz="2400" dirty="0" smtClean="0"/>
              <a:t>: The minimum number of detectable genes a cell should have.</a:t>
            </a:r>
          </a:p>
          <a:p>
            <a:pPr marL="0" indent="0">
              <a:buNone/>
            </a:pPr>
            <a:endParaRPr lang="en-GB" sz="2400" dirty="0"/>
          </a:p>
          <a:p>
            <a:pPr marL="0" indent="0">
              <a:buNone/>
            </a:pPr>
            <a:r>
              <a:rPr lang="en-GB" sz="2400" dirty="0" smtClean="0"/>
              <a:t>Set </a:t>
            </a:r>
            <a:r>
              <a:rPr lang="en-GB" sz="2400" b="1" dirty="0" err="1">
                <a:latin typeface="Courier New" panose="02070309020205020404" pitchFamily="49" charset="0"/>
                <a:cs typeface="Courier New" panose="02070309020205020404" pitchFamily="49" charset="0"/>
              </a:rPr>
              <a:t>min.cells</a:t>
            </a:r>
            <a:r>
              <a:rPr lang="en-GB" sz="2400" b="1" dirty="0">
                <a:latin typeface="Courier New" panose="02070309020205020404" pitchFamily="49" charset="0"/>
                <a:cs typeface="Courier New" panose="02070309020205020404" pitchFamily="49" charset="0"/>
              </a:rPr>
              <a:t> = </a:t>
            </a:r>
            <a:r>
              <a:rPr lang="en-GB" sz="2400" b="1" dirty="0" smtClean="0">
                <a:latin typeface="Courier New" panose="02070309020205020404" pitchFamily="49" charset="0"/>
                <a:cs typeface="Courier New" panose="02070309020205020404" pitchFamily="49" charset="0"/>
              </a:rPr>
              <a:t>0 </a:t>
            </a:r>
            <a:r>
              <a:rPr lang="en-GB" sz="2400" dirty="0" smtClean="0">
                <a:cs typeface="Courier New" panose="02070309020205020404" pitchFamily="49" charset="0"/>
              </a:rPr>
              <a:t>to get all genes. This is important if you want to integrate datasets later on.</a:t>
            </a:r>
            <a:endParaRPr lang="en-GB" sz="2400" dirty="0"/>
          </a:p>
        </p:txBody>
      </p:sp>
      <p:sp>
        <p:nvSpPr>
          <p:cNvPr id="4" name="TextBox 3"/>
          <p:cNvSpPr txBox="1"/>
          <p:nvPr/>
        </p:nvSpPr>
        <p:spPr>
          <a:xfrm>
            <a:off x="960894" y="1825625"/>
            <a:ext cx="8640305" cy="1384995"/>
          </a:xfrm>
          <a:prstGeom prst="rect">
            <a:avLst/>
          </a:prstGeom>
          <a:solidFill>
            <a:schemeClr val="bg2"/>
          </a:solidFill>
          <a:ln>
            <a:solidFill>
              <a:schemeClr val="bg1">
                <a:lumMod val="50000"/>
              </a:schemeClr>
            </a:solidFill>
          </a:ln>
        </p:spPr>
        <p:txBody>
          <a:bodyPr wrap="square" rtlCol="0">
            <a:spAutoFit/>
          </a:bodyPr>
          <a:lstStyle/>
          <a:p>
            <a:r>
              <a:rPr lang="en-GB" sz="1400" b="1" dirty="0" err="1">
                <a:latin typeface="Courier New" panose="02070309020205020404" pitchFamily="49" charset="0"/>
                <a:cs typeface="Courier New" panose="02070309020205020404" pitchFamily="49" charset="0"/>
              </a:rPr>
              <a:t>path_to_cellranger_matrix</a:t>
            </a:r>
            <a:r>
              <a:rPr lang="en-GB" sz="1400" b="1" dirty="0">
                <a:latin typeface="Courier New" panose="02070309020205020404" pitchFamily="49" charset="0"/>
                <a:cs typeface="Courier New" panose="02070309020205020404" pitchFamily="49" charset="0"/>
              </a:rPr>
              <a:t> </a:t>
            </a:r>
            <a:r>
              <a:rPr lang="en-GB" sz="1400" b="1" dirty="0" smtClean="0">
                <a:latin typeface="Courier New" panose="02070309020205020404" pitchFamily="49" charset="0"/>
                <a:cs typeface="Courier New" panose="02070309020205020404" pitchFamily="49" charset="0"/>
              </a:rPr>
              <a:t> &lt;- “counts/GUN123A1/outs/</a:t>
            </a:r>
            <a:r>
              <a:rPr lang="en-GB" sz="1400" b="1" dirty="0" err="1" smtClean="0">
                <a:solidFill>
                  <a:srgbClr val="FF0000"/>
                </a:solidFill>
                <a:latin typeface="Courier New" panose="02070309020205020404" pitchFamily="49" charset="0"/>
                <a:cs typeface="Courier New" panose="02070309020205020404" pitchFamily="49" charset="0"/>
              </a:rPr>
              <a:t>filtered_feature_bc_matrix</a:t>
            </a:r>
            <a:r>
              <a:rPr lang="en-GB" sz="1400" b="1" dirty="0" smtClean="0">
                <a:latin typeface="Courier New" panose="02070309020205020404" pitchFamily="49" charset="0"/>
                <a:cs typeface="Courier New" panose="02070309020205020404" pitchFamily="49" charset="0"/>
              </a:rPr>
              <a:t>”</a:t>
            </a:r>
          </a:p>
          <a:p>
            <a:r>
              <a:rPr lang="en-GB" sz="1400" b="1" dirty="0" smtClean="0">
                <a:latin typeface="Courier New" panose="02070309020205020404" pitchFamily="49" charset="0"/>
                <a:cs typeface="Courier New" panose="02070309020205020404" pitchFamily="49" charset="0"/>
              </a:rPr>
              <a:t>data_10x </a:t>
            </a:r>
            <a:r>
              <a:rPr lang="en-GB" sz="1400" b="1" dirty="0">
                <a:latin typeface="Courier New" panose="02070309020205020404" pitchFamily="49" charset="0"/>
                <a:cs typeface="Courier New" panose="02070309020205020404" pitchFamily="49" charset="0"/>
              </a:rPr>
              <a:t>&lt;- Read10X( </a:t>
            </a:r>
            <a:r>
              <a:rPr lang="en-GB" sz="1400" b="1" dirty="0" err="1">
                <a:latin typeface="Courier New" panose="02070309020205020404" pitchFamily="49" charset="0"/>
                <a:cs typeface="Courier New" panose="02070309020205020404" pitchFamily="49" charset="0"/>
              </a:rPr>
              <a:t>data.dir</a:t>
            </a:r>
            <a:r>
              <a:rPr lang="en-GB" sz="1400" b="1" dirty="0">
                <a:latin typeface="Courier New" panose="02070309020205020404" pitchFamily="49" charset="0"/>
                <a:cs typeface="Courier New" panose="02070309020205020404" pitchFamily="49" charset="0"/>
              </a:rPr>
              <a:t> = </a:t>
            </a:r>
            <a:r>
              <a:rPr lang="en-GB" sz="1400" b="1" dirty="0" err="1" smtClean="0">
                <a:latin typeface="Courier New" panose="02070309020205020404" pitchFamily="49" charset="0"/>
                <a:cs typeface="Courier New" panose="02070309020205020404" pitchFamily="49" charset="0"/>
              </a:rPr>
              <a:t>path_to_cellranger_matrix</a:t>
            </a:r>
            <a:r>
              <a:rPr lang="en-GB" sz="1400" b="1" dirty="0" smtClean="0">
                <a:latin typeface="Courier New" panose="02070309020205020404" pitchFamily="49" charset="0"/>
                <a:cs typeface="Courier New" panose="02070309020205020404" pitchFamily="49" charset="0"/>
              </a:rPr>
              <a:t> )</a:t>
            </a:r>
            <a:endParaRPr lang="en-GB" sz="1400" dirty="0">
              <a:latin typeface="Courier New" panose="02070309020205020404" pitchFamily="49" charset="0"/>
              <a:cs typeface="Courier New" panose="02070309020205020404" pitchFamily="49" charset="0"/>
            </a:endParaRPr>
          </a:p>
          <a:p>
            <a:r>
              <a:rPr lang="en-GB" sz="1400" b="1" dirty="0" err="1" smtClean="0">
                <a:latin typeface="Courier New" panose="02070309020205020404" pitchFamily="49" charset="0"/>
                <a:cs typeface="Courier New" panose="02070309020205020404" pitchFamily="49" charset="0"/>
              </a:rPr>
              <a:t>srat_obj</a:t>
            </a:r>
            <a:r>
              <a:rPr lang="en-GB" sz="1400" b="1" dirty="0" smtClean="0">
                <a:latin typeface="Courier New" panose="02070309020205020404" pitchFamily="49" charset="0"/>
                <a:cs typeface="Courier New" panose="02070309020205020404" pitchFamily="49" charset="0"/>
              </a:rPr>
              <a:t> </a:t>
            </a:r>
            <a:r>
              <a:rPr lang="en-GB" sz="1400" b="1" dirty="0">
                <a:latin typeface="Courier New" panose="02070309020205020404" pitchFamily="49" charset="0"/>
                <a:cs typeface="Courier New" panose="02070309020205020404" pitchFamily="49" charset="0"/>
              </a:rPr>
              <a:t>&lt;- </a:t>
            </a:r>
            <a:r>
              <a:rPr lang="en-GB" sz="1400" b="1" dirty="0" err="1">
                <a:latin typeface="Courier New" panose="02070309020205020404" pitchFamily="49" charset="0"/>
                <a:cs typeface="Courier New" panose="02070309020205020404" pitchFamily="49" charset="0"/>
              </a:rPr>
              <a:t>CreateSeuratObject</a:t>
            </a:r>
            <a:r>
              <a:rPr lang="en-GB" sz="1400" b="1" dirty="0">
                <a:latin typeface="Courier New" panose="02070309020205020404" pitchFamily="49" charset="0"/>
                <a:cs typeface="Courier New" panose="02070309020205020404" pitchFamily="49" charset="0"/>
              </a:rPr>
              <a:t>( counts = data_10x,</a:t>
            </a:r>
          </a:p>
          <a:p>
            <a:r>
              <a:rPr lang="en-GB" sz="1400" b="1" dirty="0">
                <a:latin typeface="Courier New" panose="02070309020205020404" pitchFamily="49" charset="0"/>
                <a:cs typeface="Courier New" panose="02070309020205020404" pitchFamily="49" charset="0"/>
              </a:rPr>
              <a:t>                                </a:t>
            </a:r>
            <a:r>
              <a:rPr lang="en-GB" sz="1400" b="1" dirty="0" smtClean="0">
                <a:latin typeface="Courier New" panose="02070309020205020404" pitchFamily="49" charset="0"/>
                <a:cs typeface="Courier New" panose="02070309020205020404" pitchFamily="49" charset="0"/>
              </a:rPr>
              <a:t>project </a:t>
            </a:r>
            <a:r>
              <a:rPr lang="en-GB" sz="1400" b="1" dirty="0">
                <a:latin typeface="Courier New" panose="02070309020205020404" pitchFamily="49" charset="0"/>
                <a:cs typeface="Courier New" panose="02070309020205020404" pitchFamily="49" charset="0"/>
              </a:rPr>
              <a:t>= s,</a:t>
            </a:r>
          </a:p>
          <a:p>
            <a:r>
              <a:rPr lang="en-GB" sz="1400" b="1" dirty="0">
                <a:latin typeface="Courier New" panose="02070309020205020404" pitchFamily="49" charset="0"/>
                <a:cs typeface="Courier New" panose="02070309020205020404" pitchFamily="49" charset="0"/>
              </a:rPr>
              <a:t>                                </a:t>
            </a:r>
            <a:r>
              <a:rPr lang="en-GB" sz="1400" b="1" dirty="0" err="1" smtClean="0">
                <a:latin typeface="Courier New" panose="02070309020205020404" pitchFamily="49" charset="0"/>
                <a:cs typeface="Courier New" panose="02070309020205020404" pitchFamily="49" charset="0"/>
              </a:rPr>
              <a:t>min.cells</a:t>
            </a:r>
            <a:r>
              <a:rPr lang="en-GB" sz="1400" b="1" dirty="0" smtClean="0">
                <a:latin typeface="Courier New" panose="02070309020205020404" pitchFamily="49" charset="0"/>
                <a:cs typeface="Courier New" panose="02070309020205020404" pitchFamily="49" charset="0"/>
              </a:rPr>
              <a:t> </a:t>
            </a:r>
            <a:r>
              <a:rPr lang="en-GB" sz="1400" b="1" dirty="0">
                <a:latin typeface="Courier New" panose="02070309020205020404" pitchFamily="49" charset="0"/>
                <a:cs typeface="Courier New" panose="02070309020205020404" pitchFamily="49" charset="0"/>
              </a:rPr>
              <a:t>= 0,</a:t>
            </a:r>
          </a:p>
          <a:p>
            <a:r>
              <a:rPr lang="en-GB" sz="1400" b="1" dirty="0">
                <a:latin typeface="Courier New" panose="02070309020205020404" pitchFamily="49" charset="0"/>
                <a:cs typeface="Courier New" panose="02070309020205020404" pitchFamily="49" charset="0"/>
              </a:rPr>
              <a:t>                                </a:t>
            </a:r>
            <a:r>
              <a:rPr lang="en-GB" sz="1400" b="1" dirty="0" err="1" smtClean="0">
                <a:latin typeface="Courier New" panose="02070309020205020404" pitchFamily="49" charset="0"/>
                <a:cs typeface="Courier New" panose="02070309020205020404" pitchFamily="49" charset="0"/>
              </a:rPr>
              <a:t>min.features</a:t>
            </a:r>
            <a:r>
              <a:rPr lang="en-GB" sz="1400" b="1" dirty="0" smtClean="0">
                <a:latin typeface="Courier New" panose="02070309020205020404" pitchFamily="49" charset="0"/>
                <a:cs typeface="Courier New" panose="02070309020205020404" pitchFamily="49" charset="0"/>
              </a:rPr>
              <a:t> </a:t>
            </a:r>
            <a:r>
              <a:rPr lang="en-GB" sz="1400" b="1" dirty="0">
                <a:latin typeface="Courier New" panose="02070309020205020404" pitchFamily="49" charset="0"/>
                <a:cs typeface="Courier New" panose="02070309020205020404" pitchFamily="49" charset="0"/>
              </a:rPr>
              <a:t>= 200 )</a:t>
            </a:r>
          </a:p>
        </p:txBody>
      </p:sp>
      <p:grpSp>
        <p:nvGrpSpPr>
          <p:cNvPr id="5" name="Group 4"/>
          <p:cNvGrpSpPr/>
          <p:nvPr/>
        </p:nvGrpSpPr>
        <p:grpSpPr>
          <a:xfrm>
            <a:off x="5470452" y="160497"/>
            <a:ext cx="6711943" cy="513498"/>
            <a:chOff x="5470452" y="160497"/>
            <a:chExt cx="6711943" cy="513498"/>
          </a:xfrm>
        </p:grpSpPr>
        <p:sp>
          <p:nvSpPr>
            <p:cNvPr id="6" name="TextBox 5"/>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7" name="TextBox 6"/>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8" name="TextBox 7"/>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9" name="TextBox 8"/>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0" name="TextBox 9"/>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1" name="Isosceles Triangle 10"/>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2" name="Straight Arrow Connector 11"/>
            <p:cNvCxnSpPr>
              <a:stCxn id="6" idx="3"/>
              <a:endCxn id="7"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1"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19" name="Straight Arrow Connector 18"/>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4600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normalisation</a:t>
            </a:r>
            <a:endParaRPr lang="en-GB" dirty="0"/>
          </a:p>
        </p:txBody>
      </p:sp>
      <p:sp>
        <p:nvSpPr>
          <p:cNvPr id="3" name="Content Placeholder 2"/>
          <p:cNvSpPr>
            <a:spLocks noGrp="1"/>
          </p:cNvSpPr>
          <p:nvPr>
            <p:ph idx="1"/>
          </p:nvPr>
        </p:nvSpPr>
        <p:spPr>
          <a:xfrm>
            <a:off x="838200" y="1825625"/>
            <a:ext cx="10515600" cy="2630138"/>
          </a:xfrm>
        </p:spPr>
        <p:txBody>
          <a:bodyPr/>
          <a:lstStyle/>
          <a:p>
            <a:r>
              <a:rPr lang="en-GB" dirty="0" smtClean="0"/>
              <a:t>UMI expression counts are scaled to 1e5 reads and log transformed.</a:t>
            </a:r>
          </a:p>
          <a:p>
            <a:endParaRPr lang="en-GB" dirty="0" smtClean="0"/>
          </a:p>
          <a:p>
            <a:endParaRPr lang="en-GB" dirty="0"/>
          </a:p>
          <a:p>
            <a:endParaRPr lang="en-GB" dirty="0" smtClean="0"/>
          </a:p>
          <a:p>
            <a:r>
              <a:rPr lang="en-GB" dirty="0" smtClean="0"/>
              <a:t>Z-score normalise each gene across all cells.</a:t>
            </a:r>
          </a:p>
        </p:txBody>
      </p:sp>
      <p:sp>
        <p:nvSpPr>
          <p:cNvPr id="4" name="Rectangle 3"/>
          <p:cNvSpPr/>
          <p:nvPr/>
        </p:nvSpPr>
        <p:spPr>
          <a:xfrm>
            <a:off x="1436177" y="2451099"/>
            <a:ext cx="9125918" cy="923330"/>
          </a:xfrm>
          <a:prstGeom prst="rect">
            <a:avLst/>
          </a:prstGeom>
          <a:solidFill>
            <a:schemeClr val="bg1">
              <a:lumMod val="95000"/>
            </a:schemeClr>
          </a:solidFill>
          <a:ln>
            <a:solidFill>
              <a:schemeClr val="bg1">
                <a:lumMod val="50000"/>
              </a:schemeClr>
            </a:solidFill>
          </a:ln>
        </p:spPr>
        <p:txBody>
          <a:bodyPr wrap="square">
            <a:spAutoFit/>
          </a:bodyPr>
          <a:lstStyle/>
          <a:p>
            <a:r>
              <a:rPr lang="en-GB" b="1" dirty="0" err="1">
                <a:latin typeface="Courier New" panose="02070309020205020404" pitchFamily="49" charset="0"/>
                <a:cs typeface="Courier New" panose="02070309020205020404" pitchFamily="49" charset="0"/>
              </a:rPr>
              <a:t>srat_obj</a:t>
            </a:r>
            <a:r>
              <a:rPr lang="en-GB" b="1" dirty="0">
                <a:latin typeface="Courier New" panose="02070309020205020404" pitchFamily="49" charset="0"/>
                <a:cs typeface="Courier New" panose="02070309020205020404" pitchFamily="49" charset="0"/>
              </a:rPr>
              <a:t> &lt;- </a:t>
            </a:r>
            <a:r>
              <a:rPr lang="en-GB" b="1" dirty="0" err="1">
                <a:latin typeface="Courier New" panose="02070309020205020404" pitchFamily="49" charset="0"/>
                <a:cs typeface="Courier New" panose="02070309020205020404" pitchFamily="49" charset="0"/>
              </a:rPr>
              <a:t>NormalizeData</a:t>
            </a:r>
            <a:r>
              <a:rPr lang="en-GB" b="1" dirty="0">
                <a:latin typeface="Courier New" panose="02070309020205020404" pitchFamily="49" charset="0"/>
                <a:cs typeface="Courier New" panose="02070309020205020404" pitchFamily="49" charset="0"/>
              </a:rPr>
              <a:t>( object = </a:t>
            </a:r>
            <a:r>
              <a:rPr lang="en-GB" b="1" dirty="0" err="1">
                <a:latin typeface="Courier New" panose="02070309020205020404" pitchFamily="49" charset="0"/>
                <a:cs typeface="Courier New" panose="02070309020205020404" pitchFamily="49" charset="0"/>
              </a:rPr>
              <a:t>srat_obj</a:t>
            </a:r>
            <a:r>
              <a:rPr lang="en-GB" b="1" dirty="0">
                <a:latin typeface="Courier New" panose="02070309020205020404" pitchFamily="49" charset="0"/>
                <a:cs typeface="Courier New" panose="02070309020205020404" pitchFamily="49" charset="0"/>
              </a:rPr>
              <a:t>,</a:t>
            </a:r>
          </a:p>
          <a:p>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normalization.method</a:t>
            </a:r>
            <a:r>
              <a:rPr lang="en-GB" b="1" dirty="0">
                <a:latin typeface="Courier New" panose="02070309020205020404" pitchFamily="49" charset="0"/>
                <a:cs typeface="Courier New" panose="02070309020205020404" pitchFamily="49" charset="0"/>
              </a:rPr>
              <a:t> = "</a:t>
            </a:r>
            <a:r>
              <a:rPr lang="en-GB" b="1" dirty="0" err="1">
                <a:latin typeface="Courier New" panose="02070309020205020404" pitchFamily="49" charset="0"/>
                <a:cs typeface="Courier New" panose="02070309020205020404" pitchFamily="49" charset="0"/>
              </a:rPr>
              <a:t>LogNormalize</a:t>
            </a:r>
            <a:r>
              <a:rPr lang="en-GB" b="1" dirty="0">
                <a:latin typeface="Courier New" panose="02070309020205020404" pitchFamily="49" charset="0"/>
                <a:cs typeface="Courier New" panose="02070309020205020404" pitchFamily="49" charset="0"/>
              </a:rPr>
              <a:t>",</a:t>
            </a:r>
          </a:p>
          <a:p>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scale.factor</a:t>
            </a:r>
            <a:r>
              <a:rPr lang="en-GB" b="1" dirty="0">
                <a:latin typeface="Courier New" panose="02070309020205020404" pitchFamily="49" charset="0"/>
                <a:cs typeface="Courier New" panose="02070309020205020404" pitchFamily="49" charset="0"/>
              </a:rPr>
              <a:t> = 1e5 )</a:t>
            </a:r>
          </a:p>
        </p:txBody>
      </p:sp>
      <p:sp>
        <p:nvSpPr>
          <p:cNvPr id="5" name="Rectangle 4"/>
          <p:cNvSpPr/>
          <p:nvPr/>
        </p:nvSpPr>
        <p:spPr>
          <a:xfrm>
            <a:off x="1436177" y="4627098"/>
            <a:ext cx="9854339" cy="369332"/>
          </a:xfrm>
          <a:prstGeom prst="rect">
            <a:avLst/>
          </a:prstGeom>
          <a:solidFill>
            <a:schemeClr val="bg1">
              <a:lumMod val="95000"/>
            </a:schemeClr>
          </a:solidFill>
          <a:ln>
            <a:solidFill>
              <a:schemeClr val="bg2">
                <a:lumMod val="90000"/>
              </a:schemeClr>
            </a:solidFill>
          </a:ln>
        </p:spPr>
        <p:txBody>
          <a:bodyPr wrap="square">
            <a:spAutoFit/>
          </a:bodyPr>
          <a:lstStyle/>
          <a:p>
            <a:r>
              <a:rPr lang="en-GB" b="1" dirty="0" err="1">
                <a:latin typeface="Courier New" panose="02070309020205020404" pitchFamily="49" charset="0"/>
                <a:cs typeface="Courier New" panose="02070309020205020404" pitchFamily="49" charset="0"/>
              </a:rPr>
              <a:t>srat_obj</a:t>
            </a:r>
            <a:r>
              <a:rPr lang="en-GB" b="1" dirty="0">
                <a:latin typeface="Courier New" panose="02070309020205020404" pitchFamily="49" charset="0"/>
                <a:cs typeface="Courier New" panose="02070309020205020404" pitchFamily="49" charset="0"/>
              </a:rPr>
              <a:t> &lt;- </a:t>
            </a:r>
            <a:r>
              <a:rPr lang="en-GB" b="1" dirty="0" err="1">
                <a:latin typeface="Courier New" panose="02070309020205020404" pitchFamily="49" charset="0"/>
                <a:cs typeface="Courier New" panose="02070309020205020404" pitchFamily="49" charset="0"/>
              </a:rPr>
              <a:t>ScaleData</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srat_obj</a:t>
            </a:r>
            <a:r>
              <a:rPr lang="en-GB" b="1" dirty="0">
                <a:latin typeface="Courier New" panose="02070309020205020404" pitchFamily="49" charset="0"/>
                <a:cs typeface="Courier New" panose="02070309020205020404" pitchFamily="49" charset="0"/>
              </a:rPr>
              <a:t>, features = </a:t>
            </a:r>
            <a:r>
              <a:rPr lang="en-GB" b="1" dirty="0" err="1">
                <a:latin typeface="Courier New" panose="02070309020205020404" pitchFamily="49" charset="0"/>
                <a:cs typeface="Courier New" panose="02070309020205020404" pitchFamily="49" charset="0"/>
              </a:rPr>
              <a:t>rownames</a:t>
            </a:r>
            <a:r>
              <a:rPr lang="en-GB" b="1" dirty="0">
                <a:latin typeface="Courier New" panose="02070309020205020404" pitchFamily="49" charset="0"/>
                <a:cs typeface="Courier New" panose="02070309020205020404" pitchFamily="49" charset="0"/>
              </a:rPr>
              <a:t>( x = </a:t>
            </a:r>
            <a:r>
              <a:rPr lang="en-GB" b="1" dirty="0" err="1">
                <a:latin typeface="Courier New" panose="02070309020205020404" pitchFamily="49" charset="0"/>
                <a:cs typeface="Courier New" panose="02070309020205020404" pitchFamily="49" charset="0"/>
              </a:rPr>
              <a:t>srat_obj</a:t>
            </a:r>
            <a:r>
              <a:rPr lang="en-GB" b="1" dirty="0">
                <a:latin typeface="Courier New" panose="02070309020205020404" pitchFamily="49" charset="0"/>
                <a:cs typeface="Courier New" panose="02070309020205020404" pitchFamily="49" charset="0"/>
              </a:rPr>
              <a:t> ) )</a:t>
            </a:r>
          </a:p>
        </p:txBody>
      </p:sp>
      <p:grpSp>
        <p:nvGrpSpPr>
          <p:cNvPr id="6" name="Group 5"/>
          <p:cNvGrpSpPr/>
          <p:nvPr/>
        </p:nvGrpSpPr>
        <p:grpSpPr>
          <a:xfrm>
            <a:off x="5470452" y="160497"/>
            <a:ext cx="6711943" cy="513498"/>
            <a:chOff x="5470452" y="160497"/>
            <a:chExt cx="6711943" cy="513498"/>
          </a:xfrm>
        </p:grpSpPr>
        <p:sp>
          <p:nvSpPr>
            <p:cNvPr id="7" name="TextBox 6"/>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8" name="TextBox 7"/>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9" name="TextBox 8"/>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10" name="TextBox 9"/>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1" name="TextBox 10"/>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2" name="Isosceles Triangle 11"/>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3" name="Straight Arrow Connector 12"/>
            <p:cNvCxnSpPr>
              <a:stCxn id="7" idx="3"/>
              <a:endCxn id="8"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2"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0" name="Straight Arrow Connector 19"/>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7278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GB" dirty="0"/>
          </a:p>
        </p:txBody>
      </p:sp>
      <p:sp>
        <p:nvSpPr>
          <p:cNvPr id="3" name="Content Placeholder 2"/>
          <p:cNvSpPr>
            <a:spLocks noGrp="1"/>
          </p:cNvSpPr>
          <p:nvPr>
            <p:ph idx="1"/>
          </p:nvPr>
        </p:nvSpPr>
        <p:spPr>
          <a:xfrm>
            <a:off x="838200" y="1825625"/>
            <a:ext cx="10515600" cy="2792870"/>
          </a:xfrm>
        </p:spPr>
        <p:txBody>
          <a:bodyPr/>
          <a:lstStyle/>
          <a:p>
            <a:r>
              <a:rPr lang="en-GB" dirty="0" smtClean="0"/>
              <a:t>Select the most variable, expressed genes across cells.</a:t>
            </a:r>
          </a:p>
          <a:p>
            <a:pPr lvl="1"/>
            <a:r>
              <a:rPr lang="en-GB" dirty="0" smtClean="0"/>
              <a:t>Focus on the biological signal.</a:t>
            </a:r>
          </a:p>
          <a:p>
            <a:pPr lvl="1"/>
            <a:r>
              <a:rPr lang="en-GB" dirty="0" smtClean="0"/>
              <a:t>Remove noise.</a:t>
            </a:r>
            <a:endParaRPr lang="en-GB" dirty="0"/>
          </a:p>
        </p:txBody>
      </p:sp>
      <p:sp>
        <p:nvSpPr>
          <p:cNvPr id="5" name="Rectangle 4"/>
          <p:cNvSpPr/>
          <p:nvPr/>
        </p:nvSpPr>
        <p:spPr>
          <a:xfrm>
            <a:off x="1335437" y="3248445"/>
            <a:ext cx="8436245" cy="830997"/>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GB" sz="1600" b="1" dirty="0" err="1">
                <a:latin typeface="Courier New" panose="02070309020205020404" pitchFamily="49" charset="0"/>
                <a:cs typeface="Courier New" panose="02070309020205020404" pitchFamily="49" charset="0"/>
              </a:rPr>
              <a:t>srat_obj</a:t>
            </a:r>
            <a:r>
              <a:rPr lang="en-GB" sz="1600" b="1" dirty="0">
                <a:latin typeface="Courier New" panose="02070309020205020404" pitchFamily="49" charset="0"/>
                <a:cs typeface="Courier New" panose="02070309020205020404" pitchFamily="49" charset="0"/>
              </a:rPr>
              <a:t> &lt;- </a:t>
            </a:r>
            <a:r>
              <a:rPr lang="en-GB" sz="1600" b="1" dirty="0" err="1">
                <a:latin typeface="Courier New" panose="02070309020205020404" pitchFamily="49" charset="0"/>
                <a:cs typeface="Courier New" panose="02070309020205020404" pitchFamily="49" charset="0"/>
              </a:rPr>
              <a:t>FindVariableFeatures</a:t>
            </a:r>
            <a:r>
              <a:rPr lang="en-GB" sz="1600" b="1" dirty="0">
                <a:latin typeface="Courier New" panose="02070309020205020404" pitchFamily="49" charset="0"/>
                <a:cs typeface="Courier New" panose="02070309020205020404" pitchFamily="49" charset="0"/>
              </a:rPr>
              <a:t>( object = </a:t>
            </a:r>
            <a:r>
              <a:rPr lang="en-GB" sz="1600" b="1" dirty="0" err="1">
                <a:latin typeface="Courier New" panose="02070309020205020404" pitchFamily="49" charset="0"/>
                <a:cs typeface="Courier New" panose="02070309020205020404" pitchFamily="49" charset="0"/>
              </a:rPr>
              <a:t>srat_obj</a:t>
            </a:r>
            <a:r>
              <a:rPr lang="en-GB" sz="1600" b="1" dirty="0">
                <a:latin typeface="Courier New" panose="02070309020205020404" pitchFamily="49" charset="0"/>
                <a:cs typeface="Courier New" panose="02070309020205020404" pitchFamily="49" charset="0"/>
              </a:rPr>
              <a:t>,</a:t>
            </a:r>
          </a:p>
          <a:p>
            <a:r>
              <a:rPr lang="en-GB" sz="1600" b="1" dirty="0">
                <a:latin typeface="Courier New" panose="02070309020205020404" pitchFamily="49" charset="0"/>
                <a:cs typeface="Courier New" panose="02070309020205020404" pitchFamily="49" charset="0"/>
              </a:rPr>
              <a:t>                                  </a:t>
            </a:r>
            <a:r>
              <a:rPr lang="en-GB" sz="1600" b="1" dirty="0" err="1" smtClean="0">
                <a:latin typeface="Courier New" panose="02070309020205020404" pitchFamily="49" charset="0"/>
                <a:cs typeface="Courier New" panose="02070309020205020404" pitchFamily="49" charset="0"/>
              </a:rPr>
              <a:t>selection.method</a:t>
            </a:r>
            <a:r>
              <a:rPr lang="en-GB" sz="1600" b="1" dirty="0" smtClean="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vst</a:t>
            </a:r>
            <a:r>
              <a:rPr lang="en-GB" sz="1600" b="1" dirty="0">
                <a:latin typeface="Courier New" panose="02070309020205020404" pitchFamily="49" charset="0"/>
                <a:cs typeface="Courier New" panose="02070309020205020404" pitchFamily="49" charset="0"/>
              </a:rPr>
              <a:t>',</a:t>
            </a:r>
          </a:p>
          <a:p>
            <a:r>
              <a:rPr lang="en-GB" sz="1600" b="1" dirty="0">
                <a:latin typeface="Courier New" panose="02070309020205020404" pitchFamily="49" charset="0"/>
                <a:cs typeface="Courier New" panose="02070309020205020404" pitchFamily="49" charset="0"/>
              </a:rPr>
              <a:t>                                  </a:t>
            </a:r>
            <a:r>
              <a:rPr lang="en-GB" sz="1600" b="1" dirty="0" err="1" smtClean="0">
                <a:latin typeface="Courier New" panose="02070309020205020404" pitchFamily="49" charset="0"/>
                <a:cs typeface="Courier New" panose="02070309020205020404" pitchFamily="49" charset="0"/>
              </a:rPr>
              <a:t>nfeatures</a:t>
            </a:r>
            <a:r>
              <a:rPr lang="en-GB" sz="1600" b="1" dirty="0" smtClean="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 </a:t>
            </a:r>
            <a:r>
              <a:rPr lang="en-GB" sz="1600" b="1" dirty="0" smtClean="0">
                <a:latin typeface="Courier New" panose="02070309020205020404" pitchFamily="49" charset="0"/>
                <a:cs typeface="Courier New" panose="02070309020205020404" pitchFamily="49" charset="0"/>
              </a:rPr>
              <a:t>2000 )</a:t>
            </a:r>
            <a:endParaRPr lang="en-GB" sz="1600" b="1" dirty="0">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335" y="4270039"/>
            <a:ext cx="5545003" cy="2464445"/>
          </a:xfrm>
          <a:prstGeom prst="rect">
            <a:avLst/>
          </a:prstGeom>
        </p:spPr>
      </p:pic>
      <p:grpSp>
        <p:nvGrpSpPr>
          <p:cNvPr id="6" name="Group 5"/>
          <p:cNvGrpSpPr/>
          <p:nvPr/>
        </p:nvGrpSpPr>
        <p:grpSpPr>
          <a:xfrm>
            <a:off x="5470452" y="160497"/>
            <a:ext cx="6711943" cy="513498"/>
            <a:chOff x="5470452" y="160497"/>
            <a:chExt cx="6711943" cy="513498"/>
          </a:xfrm>
        </p:grpSpPr>
        <p:sp>
          <p:nvSpPr>
            <p:cNvPr id="7" name="TextBox 6"/>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8" name="TextBox 7"/>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0" name="TextBox 9"/>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11" name="TextBox 10"/>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2" name="TextBox 11"/>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3" name="Isosceles Triangle 12"/>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4" name="Straight Arrow Connector 13"/>
            <p:cNvCxnSpPr>
              <a:stCxn id="7" idx="3"/>
              <a:endCxn id="8"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1" name="Straight Arrow Connector 20"/>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6812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 Reduction</a:t>
            </a:r>
            <a:endParaRPr lang="en-GB" dirty="0"/>
          </a:p>
        </p:txBody>
      </p:sp>
      <p:grpSp>
        <p:nvGrpSpPr>
          <p:cNvPr id="18" name="Group 17"/>
          <p:cNvGrpSpPr/>
          <p:nvPr/>
        </p:nvGrpSpPr>
        <p:grpSpPr>
          <a:xfrm>
            <a:off x="838200" y="2008944"/>
            <a:ext cx="4948730" cy="3772731"/>
            <a:chOff x="-53909" y="1383350"/>
            <a:chExt cx="7190878" cy="3733266"/>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5692" t="28714" r="25960" b="28714"/>
            <a:stretch/>
          </p:blipFill>
          <p:spPr>
            <a:xfrm>
              <a:off x="675468" y="1752682"/>
              <a:ext cx="6323309" cy="3363934"/>
            </a:xfrm>
            <a:prstGeom prst="rect">
              <a:avLst/>
            </a:prstGeom>
          </p:spPr>
        </p:pic>
        <p:sp>
          <p:nvSpPr>
            <p:cNvPr id="6" name="TextBox 5"/>
            <p:cNvSpPr txBox="1"/>
            <p:nvPr/>
          </p:nvSpPr>
          <p:spPr>
            <a:xfrm>
              <a:off x="1046132" y="1383350"/>
              <a:ext cx="2448553" cy="538396"/>
            </a:xfrm>
            <a:prstGeom prst="rect">
              <a:avLst/>
            </a:prstGeom>
            <a:noFill/>
          </p:spPr>
          <p:txBody>
            <a:bodyPr wrap="square" rtlCol="0">
              <a:spAutoFit/>
            </a:bodyPr>
            <a:lstStyle/>
            <a:p>
              <a:r>
                <a:rPr lang="en-GB" dirty="0" smtClean="0"/>
                <a:t>4000 cells</a:t>
              </a:r>
              <a:endParaRPr lang="en-GB" dirty="0"/>
            </a:p>
          </p:txBody>
        </p:sp>
        <p:cxnSp>
          <p:nvCxnSpPr>
            <p:cNvPr id="8" name="Straight Arrow Connector 7"/>
            <p:cNvCxnSpPr/>
            <p:nvPr/>
          </p:nvCxnSpPr>
          <p:spPr>
            <a:xfrm>
              <a:off x="3282087" y="1653764"/>
              <a:ext cx="11003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5400000">
              <a:off x="-638250" y="2439539"/>
              <a:ext cx="1925375" cy="756694"/>
            </a:xfrm>
            <a:prstGeom prst="rect">
              <a:avLst/>
            </a:prstGeom>
            <a:noFill/>
          </p:spPr>
          <p:txBody>
            <a:bodyPr wrap="square" rtlCol="0">
              <a:spAutoFit/>
            </a:bodyPr>
            <a:lstStyle/>
            <a:p>
              <a:r>
                <a:rPr lang="en-GB" dirty="0"/>
                <a:t>2</a:t>
              </a:r>
              <a:r>
                <a:rPr lang="en-GB" dirty="0" smtClean="0"/>
                <a:t>000 genes</a:t>
              </a:r>
              <a:endParaRPr lang="en-GB" dirty="0"/>
            </a:p>
          </p:txBody>
        </p:sp>
        <p:cxnSp>
          <p:nvCxnSpPr>
            <p:cNvPr id="15" name="Straight Arrow Connector 14"/>
            <p:cNvCxnSpPr/>
            <p:nvPr/>
          </p:nvCxnSpPr>
          <p:spPr>
            <a:xfrm>
              <a:off x="277711" y="3585032"/>
              <a:ext cx="0" cy="81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43919" y="2634712"/>
              <a:ext cx="6393050" cy="395207"/>
            </a:xfrm>
            <a:prstGeom prst="rect">
              <a:avLst/>
            </a:prstGeom>
            <a:solidFill>
              <a:srgbClr val="92D050">
                <a:alpha val="1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p:cNvGrpSpPr/>
          <p:nvPr/>
        </p:nvGrpSpPr>
        <p:grpSpPr>
          <a:xfrm>
            <a:off x="5470452" y="160497"/>
            <a:ext cx="6711943" cy="513498"/>
            <a:chOff x="5470452" y="160497"/>
            <a:chExt cx="6711943" cy="513498"/>
          </a:xfrm>
        </p:grpSpPr>
        <p:sp>
          <p:nvSpPr>
            <p:cNvPr id="22" name="TextBox 21"/>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23" name="TextBox 22"/>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26" name="TextBox 25"/>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28" name="TextBox 27"/>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29" name="TextBox 28"/>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30" name="Isosceles Triangle 29"/>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31" name="Straight Arrow Connector 30"/>
            <p:cNvCxnSpPr>
              <a:stCxn id="22" idx="3"/>
              <a:endCxn id="23"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30"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2"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43" name="Straight Arrow Connector 42"/>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6972095" y="2481997"/>
            <a:ext cx="5155131" cy="1477328"/>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Remove correlated data</a:t>
            </a:r>
          </a:p>
          <a:p>
            <a:pPr marL="742950" lvl="1" indent="-285750">
              <a:buFont typeface="Arial" panose="020B0604020202020204" pitchFamily="34" charset="0"/>
              <a:buChar char="•"/>
            </a:pPr>
            <a:r>
              <a:rPr lang="en-GB" dirty="0" smtClean="0"/>
              <a:t>Reduce noise</a:t>
            </a:r>
          </a:p>
          <a:p>
            <a:pPr marL="742950" lvl="1" indent="-285750">
              <a:buFont typeface="Arial" panose="020B0604020202020204" pitchFamily="34" charset="0"/>
              <a:buChar char="•"/>
            </a:pPr>
            <a:r>
              <a:rPr lang="en-GB" dirty="0" smtClean="0"/>
              <a:t>Increase stability</a:t>
            </a:r>
          </a:p>
          <a:p>
            <a:pPr marL="742950" lvl="1" indent="-285750">
              <a:buFont typeface="Arial" panose="020B0604020202020204" pitchFamily="34" charset="0"/>
              <a:buChar char="•"/>
            </a:pPr>
            <a:r>
              <a:rPr lang="en-GB" dirty="0" smtClean="0"/>
              <a:t>Computationally more efficient</a:t>
            </a:r>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4864506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PCA</a:t>
            </a:r>
            <a:endParaRPr lang="en-GB" dirty="0"/>
          </a:p>
        </p:txBody>
      </p:sp>
      <p:sp>
        <p:nvSpPr>
          <p:cNvPr id="4" name="Rectangle 3"/>
          <p:cNvSpPr/>
          <p:nvPr/>
        </p:nvSpPr>
        <p:spPr>
          <a:xfrm>
            <a:off x="5255661" y="1521247"/>
            <a:ext cx="5245347" cy="338554"/>
          </a:xfrm>
          <a:prstGeom prst="rect">
            <a:avLst/>
          </a:prstGeom>
          <a:solidFill>
            <a:schemeClr val="bg1">
              <a:lumMod val="95000"/>
            </a:schemeClr>
          </a:solidFill>
          <a:ln>
            <a:solidFill>
              <a:schemeClr val="bg2">
                <a:lumMod val="75000"/>
              </a:schemeClr>
            </a:solidFill>
          </a:ln>
        </p:spPr>
        <p:txBody>
          <a:bodyPr wrap="none">
            <a:spAutoFit/>
          </a:bodyPr>
          <a:lstStyle/>
          <a:p>
            <a:r>
              <a:rPr lang="en-GB" sz="1600" dirty="0" err="1" smtClean="0">
                <a:latin typeface="Courier New" panose="02070309020205020404" pitchFamily="49" charset="0"/>
                <a:cs typeface="Courier New" panose="02070309020205020404" pitchFamily="49" charset="0"/>
              </a:rPr>
              <a:t>srat_obj</a:t>
            </a:r>
            <a:r>
              <a:rPr lang="en-GB" sz="1600" dirty="0" smtClean="0">
                <a:latin typeface="Courier New" panose="02070309020205020404" pitchFamily="49" charset="0"/>
                <a:cs typeface="Courier New" panose="02070309020205020404" pitchFamily="49" charset="0"/>
              </a:rPr>
              <a:t> &lt;- </a:t>
            </a:r>
            <a:r>
              <a:rPr lang="en-GB" sz="1600" dirty="0" err="1" smtClean="0">
                <a:latin typeface="Courier New" panose="02070309020205020404" pitchFamily="49" charset="0"/>
                <a:cs typeface="Courier New" panose="02070309020205020404" pitchFamily="49" charset="0"/>
              </a:rPr>
              <a:t>RunPCA</a:t>
            </a:r>
            <a:r>
              <a:rPr lang="en-GB" sz="1600" dirty="0" smtClean="0">
                <a:latin typeface="Courier New" panose="02070309020205020404" pitchFamily="49" charset="0"/>
                <a:cs typeface="Courier New" panose="02070309020205020404" pitchFamily="49" charset="0"/>
              </a:rPr>
              <a:t>( </a:t>
            </a:r>
            <a:r>
              <a:rPr lang="en-GB" sz="1600" dirty="0" err="1" smtClean="0">
                <a:latin typeface="Courier New" panose="02070309020205020404" pitchFamily="49" charset="0"/>
                <a:cs typeface="Courier New" panose="02070309020205020404" pitchFamily="49" charset="0"/>
              </a:rPr>
              <a:t>srat_obj</a:t>
            </a:r>
            <a:r>
              <a:rPr lang="en-GB" sz="1600" dirty="0" smtClean="0">
                <a:latin typeface="Courier New" panose="02070309020205020404" pitchFamily="49" charset="0"/>
                <a:cs typeface="Courier New" panose="02070309020205020404" pitchFamily="49" charset="0"/>
              </a:rPr>
              <a:t>, </a:t>
            </a:r>
            <a:r>
              <a:rPr lang="en-GB" sz="1600" dirty="0" err="1" smtClean="0">
                <a:solidFill>
                  <a:srgbClr val="FF0000"/>
                </a:solidFill>
                <a:latin typeface="Courier New" panose="02070309020205020404" pitchFamily="49" charset="0"/>
                <a:cs typeface="Courier New" panose="02070309020205020404" pitchFamily="49" charset="0"/>
              </a:rPr>
              <a:t>npcs</a:t>
            </a:r>
            <a:r>
              <a:rPr lang="en-GB" sz="1600" dirty="0" smtClean="0">
                <a:solidFill>
                  <a:srgbClr val="FF0000"/>
                </a:solidFill>
                <a:latin typeface="Courier New" panose="02070309020205020404" pitchFamily="49" charset="0"/>
                <a:cs typeface="Courier New" panose="02070309020205020404" pitchFamily="49" charset="0"/>
              </a:rPr>
              <a:t> </a:t>
            </a:r>
            <a:r>
              <a:rPr lang="en-GB" sz="1600" dirty="0">
                <a:solidFill>
                  <a:srgbClr val="FF0000"/>
                </a:solidFill>
                <a:latin typeface="Courier New" panose="02070309020205020404" pitchFamily="49" charset="0"/>
                <a:cs typeface="Courier New" panose="02070309020205020404" pitchFamily="49" charset="0"/>
              </a:rPr>
              <a:t>= </a:t>
            </a:r>
            <a:r>
              <a:rPr lang="en-GB" sz="1600" dirty="0" smtClean="0">
                <a:solidFill>
                  <a:srgbClr val="FF0000"/>
                </a:solidFill>
                <a:latin typeface="Courier New" panose="02070309020205020404" pitchFamily="49" charset="0"/>
                <a:cs typeface="Courier New" panose="02070309020205020404" pitchFamily="49" charset="0"/>
              </a:rPr>
              <a:t>50</a:t>
            </a:r>
            <a:r>
              <a:rPr lang="en-GB" sz="1600" dirty="0" smtClean="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a:t>
            </a:r>
          </a:p>
        </p:txBody>
      </p:sp>
      <p:grpSp>
        <p:nvGrpSpPr>
          <p:cNvPr id="6" name="Group 5"/>
          <p:cNvGrpSpPr/>
          <p:nvPr/>
        </p:nvGrpSpPr>
        <p:grpSpPr>
          <a:xfrm>
            <a:off x="646567" y="2537940"/>
            <a:ext cx="4830201" cy="3146291"/>
            <a:chOff x="5490111" y="2835841"/>
            <a:chExt cx="2939642" cy="2030627"/>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111" y="2835841"/>
              <a:ext cx="2939642" cy="1959761"/>
            </a:xfrm>
            <a:prstGeom prst="rect">
              <a:avLst/>
            </a:prstGeom>
          </p:spPr>
        </p:pic>
        <p:cxnSp>
          <p:nvCxnSpPr>
            <p:cNvPr id="8" name="Straight Connector 7"/>
            <p:cNvCxnSpPr/>
            <p:nvPr/>
          </p:nvCxnSpPr>
          <p:spPr>
            <a:xfrm flipH="1" flipV="1">
              <a:off x="5490112" y="4455765"/>
              <a:ext cx="2538010" cy="6199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633275" y="3742841"/>
              <a:ext cx="0" cy="112362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09806" y="2548414"/>
            <a:ext cx="3509746" cy="3026016"/>
          </a:xfrm>
          <a:prstGeom prst="rect">
            <a:avLst/>
          </a:prstGeom>
        </p:spPr>
      </p:pic>
      <p:grpSp>
        <p:nvGrpSpPr>
          <p:cNvPr id="14" name="Group 13"/>
          <p:cNvGrpSpPr/>
          <p:nvPr/>
        </p:nvGrpSpPr>
        <p:grpSpPr>
          <a:xfrm>
            <a:off x="5470452" y="160497"/>
            <a:ext cx="6711943" cy="513498"/>
            <a:chOff x="5470452" y="160497"/>
            <a:chExt cx="6711943" cy="513498"/>
          </a:xfrm>
        </p:grpSpPr>
        <p:sp>
          <p:nvSpPr>
            <p:cNvPr id="15" name="TextBox 14"/>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6" name="TextBox 15"/>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7" name="TextBox 16"/>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18" name="TextBox 17"/>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9" name="TextBox 18"/>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20" name="Isosceles Triangle 19"/>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21" name="Straight Arrow Connector 20"/>
            <p:cNvCxnSpPr>
              <a:stCxn id="15" idx="3"/>
              <a:endCxn id="16"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0"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5"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8" name="Straight Arrow Connector 27"/>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646567" y="1599831"/>
            <a:ext cx="3622877" cy="707886"/>
          </a:xfrm>
          <a:prstGeom prst="rect">
            <a:avLst/>
          </a:prstGeom>
          <a:noFill/>
        </p:spPr>
        <p:txBody>
          <a:bodyPr wrap="square" rtlCol="0">
            <a:spAutoFit/>
          </a:bodyPr>
          <a:lstStyle/>
          <a:p>
            <a:r>
              <a:rPr lang="en-GB" sz="2000" dirty="0" smtClean="0"/>
              <a:t>How many principle components are relevant?</a:t>
            </a:r>
            <a:endParaRPr lang="en-GB" sz="2000" dirty="0"/>
          </a:p>
        </p:txBody>
      </p:sp>
    </p:spTree>
    <p:extLst>
      <p:ext uri="{BB962C8B-B14F-4D97-AF65-F5344CB8AC3E}">
        <p14:creationId xmlns:p14="http://schemas.microsoft.com/office/powerpoint/2010/main" val="365891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GB" dirty="0"/>
          </a:p>
        </p:txBody>
      </p:sp>
      <p:sp>
        <p:nvSpPr>
          <p:cNvPr id="3" name="Content Placeholder 2"/>
          <p:cNvSpPr>
            <a:spLocks noGrp="1"/>
          </p:cNvSpPr>
          <p:nvPr>
            <p:ph idx="1"/>
          </p:nvPr>
        </p:nvSpPr>
        <p:spPr>
          <a:xfrm>
            <a:off x="838200" y="1825625"/>
            <a:ext cx="5986112" cy="4351338"/>
          </a:xfrm>
        </p:spPr>
        <p:txBody>
          <a:bodyPr>
            <a:normAutofit/>
          </a:bodyPr>
          <a:lstStyle/>
          <a:p>
            <a:r>
              <a:rPr lang="en-GB" dirty="0" smtClean="0"/>
              <a:t>K nearest neighbour (KNN) graph approach</a:t>
            </a:r>
          </a:p>
          <a:p>
            <a:pPr lvl="1"/>
            <a:r>
              <a:rPr lang="en-GB" dirty="0" smtClean="0"/>
              <a:t>Edges are drawn between cells with similar expression patterns in PCA space.</a:t>
            </a:r>
          </a:p>
          <a:p>
            <a:pPr lvl="1"/>
            <a:r>
              <a:rPr lang="en-GB" dirty="0" smtClean="0"/>
              <a:t>Edges are then weighted based on shared overlap with neighbouring cells (</a:t>
            </a:r>
            <a:r>
              <a:rPr lang="en-GB" dirty="0" err="1"/>
              <a:t>Jaccard</a:t>
            </a:r>
            <a:r>
              <a:rPr lang="en-GB" dirty="0"/>
              <a:t> </a:t>
            </a:r>
            <a:r>
              <a:rPr lang="en-GB" dirty="0" smtClean="0"/>
              <a:t>similarity)</a:t>
            </a:r>
          </a:p>
          <a:p>
            <a:r>
              <a:rPr lang="en-GB" dirty="0" smtClean="0"/>
              <a:t>The graph is partitioned into highly connected communities of cells.</a:t>
            </a:r>
          </a:p>
          <a:p>
            <a:pPr lvl="1"/>
            <a:r>
              <a:rPr lang="en-GB" dirty="0"/>
              <a:t>Louvain </a:t>
            </a:r>
            <a:r>
              <a:rPr lang="en-GB" dirty="0" smtClean="0"/>
              <a:t>algorithm</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1187" y="2239328"/>
            <a:ext cx="4371453" cy="2835122"/>
          </a:xfrm>
          <a:prstGeom prst="rect">
            <a:avLst/>
          </a:prstGeom>
        </p:spPr>
      </p:pic>
      <p:grpSp>
        <p:nvGrpSpPr>
          <p:cNvPr id="5" name="Group 4"/>
          <p:cNvGrpSpPr/>
          <p:nvPr/>
        </p:nvGrpSpPr>
        <p:grpSpPr>
          <a:xfrm>
            <a:off x="5470452" y="160497"/>
            <a:ext cx="6711943" cy="513498"/>
            <a:chOff x="5470452" y="160497"/>
            <a:chExt cx="6711943" cy="513498"/>
          </a:xfrm>
        </p:grpSpPr>
        <p:sp>
          <p:nvSpPr>
            <p:cNvPr id="6" name="TextBox 5"/>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7" name="TextBox 6"/>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8" name="TextBox 7"/>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9" name="TextBox 8"/>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0" name="TextBox 9"/>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1" name="Isosceles Triangle 10"/>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2" name="Straight Arrow Connector 11"/>
            <p:cNvCxnSpPr>
              <a:stCxn id="6" idx="3"/>
              <a:endCxn id="7"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1"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19" name="Straight Arrow Connector 18"/>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7011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Clustering II</a:t>
            </a:r>
            <a:endParaRPr lang="en-GB" dirty="0"/>
          </a:p>
        </p:txBody>
      </p:sp>
      <p:sp>
        <p:nvSpPr>
          <p:cNvPr id="3" name="Content Placeholder 2"/>
          <p:cNvSpPr>
            <a:spLocks noGrp="1"/>
          </p:cNvSpPr>
          <p:nvPr>
            <p:ph idx="1"/>
          </p:nvPr>
        </p:nvSpPr>
        <p:spPr>
          <a:xfrm>
            <a:off x="717168" y="3857284"/>
            <a:ext cx="5312343" cy="1853842"/>
          </a:xfrm>
        </p:spPr>
        <p:txBody>
          <a:bodyPr/>
          <a:lstStyle/>
          <a:p>
            <a:r>
              <a:rPr lang="en-GB" dirty="0" smtClean="0"/>
              <a:t>resolution</a:t>
            </a:r>
          </a:p>
          <a:p>
            <a:pPr lvl="1"/>
            <a:r>
              <a:rPr lang="en-GB" dirty="0" smtClean="0"/>
              <a:t>Cluster granularity.</a:t>
            </a:r>
          </a:p>
          <a:p>
            <a:pPr lvl="1"/>
            <a:r>
              <a:rPr lang="en-GB" dirty="0" smtClean="0"/>
              <a:t>Higher resolution -&gt; more clusters.</a:t>
            </a:r>
          </a:p>
          <a:p>
            <a:pPr lvl="1"/>
            <a:r>
              <a:rPr lang="en-GB" dirty="0" smtClean="0"/>
              <a:t>0.4 -&gt; 1.2 are typical values.  </a:t>
            </a:r>
          </a:p>
        </p:txBody>
      </p:sp>
      <p:sp>
        <p:nvSpPr>
          <p:cNvPr id="4" name="Rectangle 1"/>
          <p:cNvSpPr>
            <a:spLocks noChangeArrowheads="1"/>
          </p:cNvSpPr>
          <p:nvPr/>
        </p:nvSpPr>
        <p:spPr bwMode="auto">
          <a:xfrm>
            <a:off x="717168" y="2333680"/>
            <a:ext cx="5554406" cy="556542"/>
          </a:xfrm>
          <a:prstGeom prst="rect">
            <a:avLst/>
          </a:prstGeom>
          <a:solidFill>
            <a:schemeClr val="bg1">
              <a:lumMod val="95000"/>
            </a:schemeClr>
          </a:solidFill>
          <a:ln>
            <a:solidFill>
              <a:schemeClr val="tx1">
                <a:lumMod val="50000"/>
                <a:lumOff val="50000"/>
              </a:schemeClr>
            </a:solidFill>
          </a:ln>
          <a:effec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pbmc</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&lt;- </a:t>
            </a:r>
            <a:r>
              <a:rPr kumimoji="0" lang="en-US" altLang="en-US" sz="16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FindNeighbors</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pbmc</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dims = </a:t>
            </a:r>
            <a:r>
              <a:rPr kumimoji="0" lang="en-US" altLang="en-US" sz="16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1</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10</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pbmc</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&lt;- </a:t>
            </a:r>
            <a:r>
              <a:rPr kumimoji="0" lang="en-US" altLang="en-US" sz="16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FindClusters</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pbmc</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resolution = </a:t>
            </a:r>
            <a:r>
              <a:rPr kumimoji="0" lang="en-US" altLang="en-US" sz="16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0.5</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8571" y="512646"/>
            <a:ext cx="4894881" cy="5873857"/>
          </a:xfrm>
          <a:prstGeom prst="rect">
            <a:avLst/>
          </a:prstGeom>
        </p:spPr>
      </p:pic>
      <p:sp>
        <p:nvSpPr>
          <p:cNvPr id="6" name="Rectangle 5"/>
          <p:cNvSpPr/>
          <p:nvPr/>
        </p:nvSpPr>
        <p:spPr>
          <a:xfrm>
            <a:off x="9454889" y="6386503"/>
            <a:ext cx="2529860" cy="338554"/>
          </a:xfrm>
          <a:prstGeom prst="rect">
            <a:avLst/>
          </a:prstGeom>
          <a:solidFill>
            <a:schemeClr val="bg1">
              <a:lumMod val="95000"/>
            </a:schemeClr>
          </a:solidFill>
          <a:ln>
            <a:solidFill>
              <a:schemeClr val="bg2">
                <a:lumMod val="75000"/>
              </a:schemeClr>
            </a:solidFill>
          </a:ln>
        </p:spPr>
        <p:txBody>
          <a:bodyPr wrap="none">
            <a:spAutoFit/>
          </a:bodyPr>
          <a:lstStyle/>
          <a:p>
            <a:r>
              <a:rPr lang="en-GB" sz="1600" dirty="0">
                <a:latin typeface="Courier New" panose="02070309020205020404" pitchFamily="49" charset="0"/>
                <a:cs typeface="Courier New" panose="02070309020205020404" pitchFamily="49" charset="0"/>
              </a:rPr>
              <a:t>library( </a:t>
            </a:r>
            <a:r>
              <a:rPr lang="en-GB" sz="1600" dirty="0" err="1">
                <a:latin typeface="Courier New" panose="02070309020205020404" pitchFamily="49" charset="0"/>
                <a:cs typeface="Courier New" panose="02070309020205020404" pitchFamily="49" charset="0"/>
              </a:rPr>
              <a:t>clustree</a:t>
            </a:r>
            <a:r>
              <a:rPr lang="en-GB" sz="1600" dirty="0">
                <a:latin typeface="Courier New" panose="02070309020205020404" pitchFamily="49" charset="0"/>
                <a:cs typeface="Courier New" panose="02070309020205020404" pitchFamily="49" charset="0"/>
              </a:rPr>
              <a:t> )</a:t>
            </a:r>
          </a:p>
        </p:txBody>
      </p:sp>
      <p:grpSp>
        <p:nvGrpSpPr>
          <p:cNvPr id="7" name="Group 6"/>
          <p:cNvGrpSpPr/>
          <p:nvPr/>
        </p:nvGrpSpPr>
        <p:grpSpPr>
          <a:xfrm>
            <a:off x="5470452" y="160497"/>
            <a:ext cx="6711943" cy="513498"/>
            <a:chOff x="5470452" y="160497"/>
            <a:chExt cx="6711943" cy="513498"/>
          </a:xfrm>
        </p:grpSpPr>
        <p:sp>
          <p:nvSpPr>
            <p:cNvPr id="8" name="TextBox 7"/>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9" name="TextBox 8"/>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0" name="TextBox 9"/>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11" name="TextBox 10"/>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2" name="TextBox 11"/>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3" name="Isosceles Triangle 12"/>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4" name="Straight Arrow Connector 13"/>
            <p:cNvCxnSpPr>
              <a:stCxn id="8" idx="3"/>
              <a:endCxn id="9"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8"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1" name="Straight Arrow Connector 20"/>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4855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Bioinformatics mini-series	</a:t>
            </a:r>
            <a:endParaRPr lang="en-GB" dirty="0"/>
          </a:p>
        </p:txBody>
      </p:sp>
      <p:sp>
        <p:nvSpPr>
          <p:cNvPr id="3" name="Content Placeholder 2"/>
          <p:cNvSpPr>
            <a:spLocks noGrp="1"/>
          </p:cNvSpPr>
          <p:nvPr>
            <p:ph idx="1"/>
          </p:nvPr>
        </p:nvSpPr>
        <p:spPr/>
        <p:txBody>
          <a:bodyPr/>
          <a:lstStyle/>
          <a:p>
            <a:r>
              <a:rPr lang="en-GB" dirty="0" smtClean="0"/>
              <a:t>Part1: An Introduction to </a:t>
            </a:r>
            <a:r>
              <a:rPr lang="en-GB" dirty="0" err="1" smtClean="0"/>
              <a:t>scRNA-Seq</a:t>
            </a:r>
            <a:r>
              <a:rPr lang="en-GB" dirty="0" smtClean="0"/>
              <a:t> Data Analysis.</a:t>
            </a:r>
          </a:p>
          <a:p>
            <a:r>
              <a:rPr lang="en-GB" dirty="0" smtClean="0"/>
              <a:t>Part2: Ordering Cells: Pseudo-time and Trajectory Building</a:t>
            </a:r>
          </a:p>
          <a:p>
            <a:pPr lvl="1"/>
            <a:r>
              <a:rPr lang="en-GB" dirty="0" smtClean="0"/>
              <a:t>16</a:t>
            </a:r>
            <a:r>
              <a:rPr lang="en-GB" baseline="30000" dirty="0" smtClean="0"/>
              <a:t>th</a:t>
            </a:r>
            <a:r>
              <a:rPr lang="en-GB" dirty="0" smtClean="0"/>
              <a:t> September Richard Mitter</a:t>
            </a:r>
          </a:p>
          <a:p>
            <a:endParaRPr lang="en-GB" dirty="0"/>
          </a:p>
          <a:p>
            <a:r>
              <a:rPr lang="en-GB" dirty="0" smtClean="0"/>
              <a:t>Future instalments</a:t>
            </a:r>
          </a:p>
          <a:p>
            <a:pPr lvl="1"/>
            <a:r>
              <a:rPr lang="en-GB" dirty="0" smtClean="0"/>
              <a:t>Data Integration across multiple sets of cells</a:t>
            </a:r>
          </a:p>
          <a:p>
            <a:pPr lvl="1"/>
            <a:r>
              <a:rPr lang="en-GB" dirty="0" smtClean="0"/>
              <a:t>Cell Characterisation and Atlas Datasets</a:t>
            </a:r>
          </a:p>
          <a:p>
            <a:pPr lvl="1"/>
            <a:r>
              <a:rPr lang="en-GB" dirty="0" err="1" smtClean="0"/>
              <a:t>scATAC-Seq</a:t>
            </a:r>
            <a:r>
              <a:rPr lang="en-GB" dirty="0" smtClean="0"/>
              <a:t> Analysis</a:t>
            </a:r>
          </a:p>
          <a:p>
            <a:pPr lvl="1"/>
            <a:r>
              <a:rPr lang="en-GB" dirty="0" smtClean="0"/>
              <a:t>Correcting for systematic effects</a:t>
            </a:r>
          </a:p>
          <a:p>
            <a:endParaRPr lang="en-GB" dirty="0" smtClean="0"/>
          </a:p>
          <a:p>
            <a:endParaRPr lang="en-GB" dirty="0" smtClean="0"/>
          </a:p>
          <a:p>
            <a:endParaRPr lang="en-GB" dirty="0" smtClean="0"/>
          </a:p>
          <a:p>
            <a:pPr marL="457200" lvl="1" indent="0">
              <a:buNone/>
            </a:pPr>
            <a:endParaRPr lang="en-GB" dirty="0"/>
          </a:p>
        </p:txBody>
      </p:sp>
    </p:spTree>
    <p:extLst>
      <p:ext uri="{BB962C8B-B14F-4D97-AF65-F5344CB8AC3E}">
        <p14:creationId xmlns:p14="http://schemas.microsoft.com/office/powerpoint/2010/main" val="2678911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a:t>
            </a:r>
            <a:endParaRPr lang="en-GB" dirty="0"/>
          </a:p>
        </p:txBody>
      </p:sp>
      <p:sp>
        <p:nvSpPr>
          <p:cNvPr id="3" name="Content Placeholder 2"/>
          <p:cNvSpPr>
            <a:spLocks noGrp="1"/>
          </p:cNvSpPr>
          <p:nvPr>
            <p:ph idx="1"/>
          </p:nvPr>
        </p:nvSpPr>
        <p:spPr>
          <a:xfrm>
            <a:off x="838200" y="1825625"/>
            <a:ext cx="10515600" cy="1165548"/>
          </a:xfrm>
        </p:spPr>
        <p:txBody>
          <a:bodyPr/>
          <a:lstStyle/>
          <a:p>
            <a:r>
              <a:rPr lang="en-US" dirty="0"/>
              <a:t>Run non-linear dimensional reduction (</a:t>
            </a:r>
            <a:r>
              <a:rPr lang="en-US" dirty="0" smtClean="0"/>
              <a:t>UMAP/t-SNE)</a:t>
            </a:r>
          </a:p>
          <a:p>
            <a:r>
              <a:rPr lang="en-US" dirty="0" smtClean="0"/>
              <a:t>2D projection of our highly dimensional data.</a:t>
            </a:r>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338" y="3064992"/>
            <a:ext cx="3429673" cy="3429673"/>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00798" y="3194402"/>
            <a:ext cx="3634353" cy="3300263"/>
          </a:xfrm>
          <a:prstGeom prst="rect">
            <a:avLst/>
          </a:prstGeom>
        </p:spPr>
      </p:pic>
      <p:sp>
        <p:nvSpPr>
          <p:cNvPr id="7" name="TextBox 6"/>
          <p:cNvSpPr txBox="1"/>
          <p:nvPr/>
        </p:nvSpPr>
        <p:spPr>
          <a:xfrm>
            <a:off x="348712" y="2991173"/>
            <a:ext cx="751668" cy="369332"/>
          </a:xfrm>
          <a:prstGeom prst="rect">
            <a:avLst/>
          </a:prstGeom>
          <a:noFill/>
        </p:spPr>
        <p:txBody>
          <a:bodyPr wrap="square" rtlCol="0">
            <a:spAutoFit/>
          </a:bodyPr>
          <a:lstStyle/>
          <a:p>
            <a:r>
              <a:rPr lang="en-GB" dirty="0" smtClean="0"/>
              <a:t>T-SNE</a:t>
            </a:r>
            <a:endParaRPr lang="en-GB" dirty="0"/>
          </a:p>
        </p:txBody>
      </p:sp>
      <p:sp>
        <p:nvSpPr>
          <p:cNvPr id="8" name="TextBox 7"/>
          <p:cNvSpPr txBox="1"/>
          <p:nvPr/>
        </p:nvSpPr>
        <p:spPr>
          <a:xfrm>
            <a:off x="5587139" y="2991173"/>
            <a:ext cx="875654" cy="369332"/>
          </a:xfrm>
          <a:prstGeom prst="rect">
            <a:avLst/>
          </a:prstGeom>
          <a:noFill/>
        </p:spPr>
        <p:txBody>
          <a:bodyPr wrap="square" rtlCol="0">
            <a:spAutoFit/>
          </a:bodyPr>
          <a:lstStyle/>
          <a:p>
            <a:r>
              <a:rPr lang="en-GB" dirty="0" smtClean="0"/>
              <a:t>UMAP</a:t>
            </a:r>
            <a:endParaRPr lang="en-GB" dirty="0"/>
          </a:p>
        </p:txBody>
      </p:sp>
      <p:grpSp>
        <p:nvGrpSpPr>
          <p:cNvPr id="9" name="Group 8"/>
          <p:cNvGrpSpPr/>
          <p:nvPr/>
        </p:nvGrpSpPr>
        <p:grpSpPr>
          <a:xfrm>
            <a:off x="5470452" y="160497"/>
            <a:ext cx="6711943" cy="513498"/>
            <a:chOff x="5470452" y="160497"/>
            <a:chExt cx="6711943" cy="513498"/>
          </a:xfrm>
        </p:grpSpPr>
        <p:sp>
          <p:nvSpPr>
            <p:cNvPr id="10" name="TextBox 9"/>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1" name="TextBox 10"/>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2" name="TextBox 11"/>
            <p:cNvSpPr txBox="1"/>
            <p:nvPr userDrawn="1"/>
          </p:nvSpPr>
          <p:spPr>
            <a:xfrm>
              <a:off x="8811817" y="160497"/>
              <a:ext cx="1321816"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Data processing</a:t>
              </a:r>
              <a:endParaRPr lang="en-GB" sz="1200" dirty="0">
                <a:latin typeface="Trebuchet MS" panose="020B0603020202020204" pitchFamily="34" charset="0"/>
              </a:endParaRPr>
            </a:p>
          </p:txBody>
        </p:sp>
        <p:sp>
          <p:nvSpPr>
            <p:cNvPr id="13" name="TextBox 12"/>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4" name="TextBox 13"/>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5" name="Isosceles Triangle 14"/>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6" name="Straight Arrow Connector 15"/>
            <p:cNvCxnSpPr>
              <a:stCxn id="10" idx="3"/>
              <a:endCxn id="11"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0"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3" name="Straight Arrow Connector 22"/>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6790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GB" dirty="0"/>
          </a:p>
        </p:txBody>
      </p:sp>
      <p:sp>
        <p:nvSpPr>
          <p:cNvPr id="3" name="Content Placeholder 2"/>
          <p:cNvSpPr>
            <a:spLocks noGrp="1"/>
          </p:cNvSpPr>
          <p:nvPr>
            <p:ph idx="1"/>
          </p:nvPr>
        </p:nvSpPr>
        <p:spPr/>
        <p:txBody>
          <a:bodyPr/>
          <a:lstStyle/>
          <a:p>
            <a:r>
              <a:rPr lang="en-US" dirty="0" smtClean="0"/>
              <a:t>Marker genes</a:t>
            </a:r>
          </a:p>
          <a:p>
            <a:r>
              <a:rPr lang="en-US" dirty="0" smtClean="0"/>
              <a:t>QC</a:t>
            </a:r>
          </a:p>
          <a:p>
            <a:pPr lvl="1"/>
            <a:r>
              <a:rPr lang="en-US" dirty="0" smtClean="0"/>
              <a:t>Gene / molecule counts</a:t>
            </a:r>
          </a:p>
          <a:p>
            <a:pPr lvl="1"/>
            <a:r>
              <a:rPr lang="en-US" dirty="0" smtClean="0"/>
              <a:t>Mitochondrial expression</a:t>
            </a:r>
          </a:p>
          <a:p>
            <a:pPr lvl="1"/>
            <a:r>
              <a:rPr lang="en-US" dirty="0" smtClean="0"/>
              <a:t>Doublets</a:t>
            </a:r>
          </a:p>
          <a:p>
            <a:r>
              <a:rPr lang="en-US" dirty="0" smtClean="0"/>
              <a:t>Cell cycle correction</a:t>
            </a:r>
          </a:p>
          <a:p>
            <a:r>
              <a:rPr lang="en-US" dirty="0" smtClean="0"/>
              <a:t>Cluster identification</a:t>
            </a:r>
          </a:p>
          <a:p>
            <a:r>
              <a:rPr lang="en-US" dirty="0" smtClean="0"/>
              <a:t>Differential gene analysis</a:t>
            </a:r>
          </a:p>
          <a:p>
            <a:pPr marL="0" indent="0">
              <a:buNone/>
            </a:pPr>
            <a:endParaRPr lang="en-GB" dirty="0"/>
          </a:p>
        </p:txBody>
      </p:sp>
      <p:grpSp>
        <p:nvGrpSpPr>
          <p:cNvPr id="4" name="Group 3"/>
          <p:cNvGrpSpPr/>
          <p:nvPr/>
        </p:nvGrpSpPr>
        <p:grpSpPr>
          <a:xfrm>
            <a:off x="5470452" y="160497"/>
            <a:ext cx="6711943" cy="513498"/>
            <a:chOff x="5470452" y="160497"/>
            <a:chExt cx="6711943" cy="513498"/>
          </a:xfrm>
        </p:grpSpPr>
        <p:sp>
          <p:nvSpPr>
            <p:cNvPr id="5" name="TextBox 4"/>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6" name="TextBox 5"/>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7" name="TextBox 6"/>
            <p:cNvSpPr txBox="1"/>
            <p:nvPr userDrawn="1"/>
          </p:nvSpPr>
          <p:spPr>
            <a:xfrm>
              <a:off x="8811817" y="160497"/>
              <a:ext cx="1321816"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8" name="TextBox 7"/>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9" name="TextBox 8"/>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0" name="Isosceles Triangle 9"/>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1" name="Straight Arrow Connector 10"/>
            <p:cNvCxnSpPr>
              <a:stCxn id="5" idx="3"/>
              <a:endCxn id="6"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0"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18" name="Straight Arrow Connector 17"/>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0689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Marker genes</a:t>
            </a:r>
            <a:endParaRPr lang="en-GB"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63042" y="2229303"/>
            <a:ext cx="7202875" cy="2491251"/>
          </a:xfrm>
          <a:prstGeom prst="rect">
            <a:avLst/>
          </a:prstGeom>
        </p:spPr>
      </p:pic>
      <p:sp>
        <p:nvSpPr>
          <p:cNvPr id="6" name="TextBox 5"/>
          <p:cNvSpPr txBox="1"/>
          <p:nvPr/>
        </p:nvSpPr>
        <p:spPr>
          <a:xfrm>
            <a:off x="655007" y="2355079"/>
            <a:ext cx="4008035" cy="2585323"/>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Positive controls</a:t>
            </a:r>
          </a:p>
          <a:p>
            <a:pPr marL="285750" indent="-285750">
              <a:buFont typeface="Arial" panose="020B0604020202020204" pitchFamily="34" charset="0"/>
              <a:buChar char="•"/>
            </a:pPr>
            <a:r>
              <a:rPr lang="en-GB" dirty="0" smtClean="0"/>
              <a:t>Cell type classification</a:t>
            </a:r>
          </a:p>
          <a:p>
            <a:pPr marL="285750" indent="-285750">
              <a:buFont typeface="Arial" panose="020B0604020202020204" pitchFamily="34" charset="0"/>
              <a:buChar char="•"/>
            </a:pPr>
            <a:r>
              <a:rPr lang="en-GB" dirty="0" smtClean="0"/>
              <a:t>Trajectory anchors</a:t>
            </a:r>
          </a:p>
          <a:p>
            <a:pPr marL="285750" indent="-285750">
              <a:buFont typeface="Arial" panose="020B0604020202020204" pitchFamily="34" charset="0"/>
              <a:buChar char="•"/>
            </a:pPr>
            <a:r>
              <a:rPr lang="en-GB" dirty="0"/>
              <a:t>Marker genes don’t always work</a:t>
            </a:r>
          </a:p>
          <a:p>
            <a:pPr marL="742950" lvl="1" indent="-285750">
              <a:buFont typeface="Arial" panose="020B0604020202020204" pitchFamily="34" charset="0"/>
              <a:buChar char="•"/>
            </a:pPr>
            <a:r>
              <a:rPr lang="en-GB" dirty="0"/>
              <a:t>Expression too low</a:t>
            </a:r>
          </a:p>
          <a:p>
            <a:pPr marL="742950" lvl="1" indent="-285750">
              <a:buFont typeface="Arial" panose="020B0604020202020204" pitchFamily="34" charset="0"/>
              <a:buChar char="•"/>
            </a:pPr>
            <a:r>
              <a:rPr lang="en-GB" dirty="0"/>
              <a:t>Transcript/protein </a:t>
            </a:r>
            <a:r>
              <a:rPr lang="en-GB" dirty="0" err="1"/>
              <a:t>mis</a:t>
            </a:r>
            <a:r>
              <a:rPr lang="en-GB" dirty="0"/>
              <a:t>-match</a:t>
            </a:r>
          </a:p>
          <a:p>
            <a:pPr marL="285750" indent="-285750">
              <a:buFont typeface="Arial" panose="020B0604020202020204" pitchFamily="34" charset="0"/>
              <a:buChar char="•"/>
            </a:pPr>
            <a:r>
              <a:rPr lang="en-GB" dirty="0"/>
              <a:t>Markers not known</a:t>
            </a:r>
          </a:p>
          <a:p>
            <a:pPr marL="285750" indent="-285750">
              <a:buFont typeface="Arial" panose="020B0604020202020204" pitchFamily="34" charset="0"/>
              <a:buChar char="•"/>
            </a:pPr>
            <a:endParaRPr lang="en-GB" dirty="0" smtClean="0"/>
          </a:p>
          <a:p>
            <a:endParaRPr lang="en-GB" dirty="0"/>
          </a:p>
        </p:txBody>
      </p:sp>
      <p:grpSp>
        <p:nvGrpSpPr>
          <p:cNvPr id="8" name="Group 7"/>
          <p:cNvGrpSpPr/>
          <p:nvPr/>
        </p:nvGrpSpPr>
        <p:grpSpPr>
          <a:xfrm>
            <a:off x="5470452" y="160497"/>
            <a:ext cx="6711943" cy="513498"/>
            <a:chOff x="5470452" y="160497"/>
            <a:chExt cx="6711943" cy="513498"/>
          </a:xfrm>
        </p:grpSpPr>
        <p:sp>
          <p:nvSpPr>
            <p:cNvPr id="9" name="TextBox 8"/>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0" name="TextBox 9"/>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1" name="TextBox 10"/>
            <p:cNvSpPr txBox="1"/>
            <p:nvPr userDrawn="1"/>
          </p:nvSpPr>
          <p:spPr>
            <a:xfrm>
              <a:off x="8811817" y="160497"/>
              <a:ext cx="1321816"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12" name="TextBox 11"/>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3" name="TextBox 12"/>
            <p:cNvSpPr txBox="1"/>
            <p:nvPr userDrawn="1"/>
          </p:nvSpPr>
          <p:spPr>
            <a:xfrm>
              <a:off x="10455218" y="160497"/>
              <a:ext cx="394807"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QC</a:t>
              </a:r>
              <a:endParaRPr lang="en-GB" sz="1200" dirty="0">
                <a:latin typeface="Trebuchet MS" panose="020B0603020202020204" pitchFamily="34" charset="0"/>
              </a:endParaRPr>
            </a:p>
          </p:txBody>
        </p:sp>
        <p:sp>
          <p:nvSpPr>
            <p:cNvPr id="14" name="Isosceles Triangle 13"/>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5" name="Straight Arrow Connector 14"/>
            <p:cNvCxnSpPr>
              <a:stCxn id="9" idx="3"/>
              <a:endCxn id="10"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4"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2" name="Straight Arrow Connector 21"/>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75819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QC</a:t>
            </a:r>
            <a:endParaRPr lang="en-GB"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29775" y="951727"/>
            <a:ext cx="2725443" cy="2639219"/>
          </a:xfrm>
          <a:prstGeom prst="rect">
            <a:avLst/>
          </a:prstGeom>
        </p:spPr>
      </p:pic>
      <p:sp>
        <p:nvSpPr>
          <p:cNvPr id="5" name="TextBox 4"/>
          <p:cNvSpPr txBox="1"/>
          <p:nvPr/>
        </p:nvSpPr>
        <p:spPr>
          <a:xfrm>
            <a:off x="1119179" y="1288773"/>
            <a:ext cx="1742394" cy="307777"/>
          </a:xfrm>
          <a:prstGeom prst="rect">
            <a:avLst/>
          </a:prstGeom>
          <a:noFill/>
        </p:spPr>
        <p:txBody>
          <a:bodyPr wrap="square" rtlCol="0">
            <a:spAutoFit/>
          </a:bodyPr>
          <a:lstStyle/>
          <a:p>
            <a:r>
              <a:rPr lang="en-GB" sz="1400" dirty="0" smtClean="0"/>
              <a:t>Genes detected</a:t>
            </a:r>
            <a:endParaRPr lang="en-GB" sz="1400" dirty="0"/>
          </a:p>
        </p:txBody>
      </p:sp>
      <p:sp>
        <p:nvSpPr>
          <p:cNvPr id="6" name="TextBox 5"/>
          <p:cNvSpPr txBox="1"/>
          <p:nvPr/>
        </p:nvSpPr>
        <p:spPr>
          <a:xfrm>
            <a:off x="1119179" y="3021029"/>
            <a:ext cx="2680043" cy="307777"/>
          </a:xfrm>
          <a:prstGeom prst="rect">
            <a:avLst/>
          </a:prstGeom>
          <a:noFill/>
        </p:spPr>
        <p:txBody>
          <a:bodyPr wrap="square" rtlCol="0">
            <a:spAutoFit/>
          </a:bodyPr>
          <a:lstStyle/>
          <a:p>
            <a:r>
              <a:rPr lang="en-GB" sz="1400" dirty="0" smtClean="0"/>
              <a:t>Mitochondrial expression</a:t>
            </a:r>
            <a:endParaRPr lang="en-GB" sz="1400" dirty="0"/>
          </a:p>
        </p:txBody>
      </p:sp>
      <p:sp>
        <p:nvSpPr>
          <p:cNvPr id="7" name="TextBox 6"/>
          <p:cNvSpPr txBox="1"/>
          <p:nvPr/>
        </p:nvSpPr>
        <p:spPr>
          <a:xfrm>
            <a:off x="1119179" y="4916039"/>
            <a:ext cx="1029472" cy="523220"/>
          </a:xfrm>
          <a:prstGeom prst="rect">
            <a:avLst/>
          </a:prstGeom>
          <a:noFill/>
        </p:spPr>
        <p:txBody>
          <a:bodyPr wrap="square" rtlCol="0">
            <a:spAutoFit/>
          </a:bodyPr>
          <a:lstStyle/>
          <a:p>
            <a:r>
              <a:rPr lang="en-GB" sz="1400" dirty="0" smtClean="0"/>
              <a:t>Total expression</a:t>
            </a:r>
            <a:endParaRPr lang="en-GB" sz="1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952" y="3396419"/>
            <a:ext cx="1992379" cy="14942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057" y="1526745"/>
            <a:ext cx="1992379" cy="149428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057" y="5144235"/>
            <a:ext cx="2123274" cy="1592456"/>
          </a:xfrm>
          <a:prstGeom prst="rect">
            <a:avLst/>
          </a:prstGeom>
        </p:spPr>
      </p:pic>
      <p:grpSp>
        <p:nvGrpSpPr>
          <p:cNvPr id="12" name="Group 11"/>
          <p:cNvGrpSpPr/>
          <p:nvPr/>
        </p:nvGrpSpPr>
        <p:grpSpPr>
          <a:xfrm>
            <a:off x="5470452" y="160497"/>
            <a:ext cx="6711943" cy="513498"/>
            <a:chOff x="5470452" y="160497"/>
            <a:chExt cx="6711943" cy="513498"/>
          </a:xfrm>
        </p:grpSpPr>
        <p:sp>
          <p:nvSpPr>
            <p:cNvPr id="14" name="TextBox 13"/>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5" name="TextBox 14"/>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6" name="TextBox 15"/>
            <p:cNvSpPr txBox="1"/>
            <p:nvPr userDrawn="1"/>
          </p:nvSpPr>
          <p:spPr>
            <a:xfrm>
              <a:off x="8811817" y="160497"/>
              <a:ext cx="1321816"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17" name="TextBox 16"/>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8" name="TextBox 17"/>
            <p:cNvSpPr txBox="1"/>
            <p:nvPr userDrawn="1"/>
          </p:nvSpPr>
          <p:spPr>
            <a:xfrm>
              <a:off x="10455218" y="160497"/>
              <a:ext cx="394807"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QC</a:t>
              </a:r>
              <a:endParaRPr lang="en-GB" sz="1200" dirty="0">
                <a:latin typeface="Trebuchet MS" panose="020B0603020202020204" pitchFamily="34" charset="0"/>
              </a:endParaRPr>
            </a:p>
          </p:txBody>
        </p:sp>
        <p:sp>
          <p:nvSpPr>
            <p:cNvPr id="19" name="Isosceles Triangle 18"/>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20" name="Straight Arrow Connector 19"/>
            <p:cNvCxnSpPr>
              <a:stCxn id="14" idx="3"/>
              <a:endCxn id="15"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7" name="Straight Arrow Connector 26"/>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3497156" y="1755654"/>
            <a:ext cx="2948087" cy="646331"/>
          </a:xfrm>
          <a:prstGeom prst="rect">
            <a:avLst/>
          </a:prstGeom>
          <a:noFill/>
        </p:spPr>
        <p:txBody>
          <a:bodyPr wrap="square" rtlCol="0">
            <a:spAutoFit/>
          </a:bodyPr>
          <a:lstStyle/>
          <a:p>
            <a:r>
              <a:rPr lang="en-GB" dirty="0" smtClean="0"/>
              <a:t>Some low count cells sneak through the cell caller</a:t>
            </a:r>
            <a:endParaRPr lang="en-GB" dirty="0"/>
          </a:p>
        </p:txBody>
      </p:sp>
      <p:sp>
        <p:nvSpPr>
          <p:cNvPr id="8" name="TextBox 7"/>
          <p:cNvSpPr txBox="1"/>
          <p:nvPr/>
        </p:nvSpPr>
        <p:spPr>
          <a:xfrm>
            <a:off x="3503596" y="3396419"/>
            <a:ext cx="2875916" cy="1200329"/>
          </a:xfrm>
          <a:prstGeom prst="rect">
            <a:avLst/>
          </a:prstGeom>
          <a:noFill/>
        </p:spPr>
        <p:txBody>
          <a:bodyPr wrap="square" rtlCol="0">
            <a:spAutoFit/>
          </a:bodyPr>
          <a:lstStyle/>
          <a:p>
            <a:r>
              <a:rPr lang="en-GB" dirty="0" smtClean="0"/>
              <a:t>Mitochondrial expression is enriched in </a:t>
            </a:r>
            <a:r>
              <a:rPr lang="en-GB" dirty="0" err="1" smtClean="0"/>
              <a:t>apoptopic</a:t>
            </a:r>
            <a:r>
              <a:rPr lang="en-GB" dirty="0" smtClean="0"/>
              <a:t> cells due to the loss of cytoplasmic transcripts </a:t>
            </a:r>
            <a:endParaRPr lang="en-GB" dirty="0"/>
          </a:p>
        </p:txBody>
      </p:sp>
      <p:sp>
        <p:nvSpPr>
          <p:cNvPr id="9" name="TextBox 8"/>
          <p:cNvSpPr txBox="1"/>
          <p:nvPr/>
        </p:nvSpPr>
        <p:spPr>
          <a:xfrm>
            <a:off x="3523471" y="5177649"/>
            <a:ext cx="2486526" cy="923330"/>
          </a:xfrm>
          <a:prstGeom prst="rect">
            <a:avLst/>
          </a:prstGeom>
          <a:noFill/>
        </p:spPr>
        <p:txBody>
          <a:bodyPr wrap="square" rtlCol="0">
            <a:spAutoFit/>
          </a:bodyPr>
          <a:lstStyle/>
          <a:p>
            <a:r>
              <a:rPr lang="en-GB" dirty="0" smtClean="0"/>
              <a:t>Unusually high total expression can indicate doublets. </a:t>
            </a:r>
            <a:endParaRPr lang="en-GB" dirty="0"/>
          </a:p>
        </p:txBody>
      </p:sp>
      <p:pic>
        <p:nvPicPr>
          <p:cNvPr id="28" name="Picture 27"/>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21542" y="3785474"/>
            <a:ext cx="5702614" cy="2717522"/>
          </a:xfrm>
          <a:prstGeom prst="rect">
            <a:avLst/>
          </a:prstGeom>
        </p:spPr>
      </p:pic>
    </p:spTree>
    <p:extLst>
      <p:ext uri="{BB962C8B-B14F-4D97-AF65-F5344CB8AC3E}">
        <p14:creationId xmlns:p14="http://schemas.microsoft.com/office/powerpoint/2010/main" val="2141837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QC Mitochondrial expression </a:t>
            </a:r>
            <a:endParaRPr lang="en-GB"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62872" y="2286943"/>
            <a:ext cx="3509827" cy="4181058"/>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1843" y="2875408"/>
            <a:ext cx="4085684" cy="2603115"/>
          </a:xfrm>
          <a:prstGeom prst="rect">
            <a:avLst/>
          </a:prstGeom>
        </p:spPr>
      </p:pic>
      <p:sp>
        <p:nvSpPr>
          <p:cNvPr id="7" name="TextBox 6"/>
          <p:cNvSpPr txBox="1"/>
          <p:nvPr/>
        </p:nvSpPr>
        <p:spPr>
          <a:xfrm>
            <a:off x="449451" y="2023902"/>
            <a:ext cx="3107410" cy="646331"/>
          </a:xfrm>
          <a:prstGeom prst="rect">
            <a:avLst/>
          </a:prstGeom>
          <a:noFill/>
        </p:spPr>
        <p:txBody>
          <a:bodyPr wrap="square" rtlCol="0">
            <a:spAutoFit/>
          </a:bodyPr>
          <a:lstStyle/>
          <a:p>
            <a:r>
              <a:rPr lang="en-GB" dirty="0" smtClean="0"/>
              <a:t>Assess clusters across a panel of marker genes</a:t>
            </a:r>
            <a:endParaRPr lang="en-GB" dirty="0"/>
          </a:p>
        </p:txBody>
      </p:sp>
      <p:sp>
        <p:nvSpPr>
          <p:cNvPr id="8" name="TextBox 7"/>
          <p:cNvSpPr txBox="1"/>
          <p:nvPr/>
        </p:nvSpPr>
        <p:spPr>
          <a:xfrm>
            <a:off x="7042313" y="1839236"/>
            <a:ext cx="3620036" cy="369332"/>
          </a:xfrm>
          <a:prstGeom prst="rect">
            <a:avLst/>
          </a:prstGeom>
          <a:noFill/>
        </p:spPr>
        <p:txBody>
          <a:bodyPr wrap="square" rtlCol="0">
            <a:spAutoFit/>
          </a:bodyPr>
          <a:lstStyle/>
          <a:p>
            <a:r>
              <a:rPr lang="en-GB" dirty="0" smtClean="0"/>
              <a:t>Genes detected vs % mitochondrial </a:t>
            </a:r>
            <a:endParaRPr lang="en-GB" dirty="0"/>
          </a:p>
        </p:txBody>
      </p:sp>
      <p:grpSp>
        <p:nvGrpSpPr>
          <p:cNvPr id="9" name="Group 8"/>
          <p:cNvGrpSpPr/>
          <p:nvPr/>
        </p:nvGrpSpPr>
        <p:grpSpPr>
          <a:xfrm>
            <a:off x="5470452" y="160497"/>
            <a:ext cx="6711943" cy="513498"/>
            <a:chOff x="5470452" y="160497"/>
            <a:chExt cx="6711943" cy="513498"/>
          </a:xfrm>
        </p:grpSpPr>
        <p:sp>
          <p:nvSpPr>
            <p:cNvPr id="10" name="TextBox 9"/>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1" name="TextBox 10"/>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2" name="TextBox 11"/>
            <p:cNvSpPr txBox="1"/>
            <p:nvPr userDrawn="1"/>
          </p:nvSpPr>
          <p:spPr>
            <a:xfrm>
              <a:off x="8811817" y="160497"/>
              <a:ext cx="1321816"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13" name="TextBox 12"/>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4" name="TextBox 13"/>
            <p:cNvSpPr txBox="1"/>
            <p:nvPr userDrawn="1"/>
          </p:nvSpPr>
          <p:spPr>
            <a:xfrm>
              <a:off x="10455218" y="160497"/>
              <a:ext cx="394807"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QC</a:t>
              </a:r>
              <a:endParaRPr lang="en-GB" sz="1200" dirty="0">
                <a:latin typeface="Trebuchet MS" panose="020B0603020202020204" pitchFamily="34" charset="0"/>
              </a:endParaRPr>
            </a:p>
          </p:txBody>
        </p:sp>
        <p:sp>
          <p:nvSpPr>
            <p:cNvPr id="15" name="Isosceles Triangle 14"/>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6" name="Straight Arrow Connector 15"/>
            <p:cNvCxnSpPr>
              <a:stCxn id="10" idx="3"/>
              <a:endCxn id="11"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0"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3" name="Straight Arrow Connector 22"/>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4412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cycle</a:t>
            </a:r>
            <a:endParaRPr lang="en-GB" dirty="0"/>
          </a:p>
        </p:txBody>
      </p:sp>
      <p:sp>
        <p:nvSpPr>
          <p:cNvPr id="6" name="TextBox 5"/>
          <p:cNvSpPr txBox="1"/>
          <p:nvPr/>
        </p:nvSpPr>
        <p:spPr>
          <a:xfrm>
            <a:off x="533400" y="1876014"/>
            <a:ext cx="3053166"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Score cell cycle with S and G2M gene-sets.</a:t>
            </a:r>
          </a:p>
          <a:p>
            <a:pPr marL="285750" indent="-285750">
              <a:buFont typeface="Arial" panose="020B0604020202020204" pitchFamily="34" charset="0"/>
              <a:buChar char="•"/>
            </a:pPr>
            <a:r>
              <a:rPr lang="en-GB" dirty="0" smtClean="0"/>
              <a:t>Regress </a:t>
            </a:r>
            <a:endParaRPr lang="en-GB" dirty="0"/>
          </a:p>
        </p:txBody>
      </p:sp>
      <p:grpSp>
        <p:nvGrpSpPr>
          <p:cNvPr id="7" name="Group 6"/>
          <p:cNvGrpSpPr/>
          <p:nvPr/>
        </p:nvGrpSpPr>
        <p:grpSpPr>
          <a:xfrm>
            <a:off x="5470452" y="160497"/>
            <a:ext cx="6711943" cy="513498"/>
            <a:chOff x="5470452" y="160497"/>
            <a:chExt cx="6711943" cy="513498"/>
          </a:xfrm>
        </p:grpSpPr>
        <p:sp>
          <p:nvSpPr>
            <p:cNvPr id="8" name="TextBox 7"/>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9" name="TextBox 8"/>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0" name="TextBox 9"/>
            <p:cNvSpPr txBox="1"/>
            <p:nvPr userDrawn="1"/>
          </p:nvSpPr>
          <p:spPr>
            <a:xfrm>
              <a:off x="8811817" y="160497"/>
              <a:ext cx="1321816"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11" name="TextBox 10"/>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2" name="TextBox 11"/>
            <p:cNvSpPr txBox="1"/>
            <p:nvPr userDrawn="1"/>
          </p:nvSpPr>
          <p:spPr>
            <a:xfrm>
              <a:off x="10455218" y="160497"/>
              <a:ext cx="394807"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QC</a:t>
              </a:r>
              <a:endParaRPr lang="en-GB" sz="1200" dirty="0">
                <a:latin typeface="Trebuchet MS" panose="020B0603020202020204" pitchFamily="34" charset="0"/>
              </a:endParaRPr>
            </a:p>
          </p:txBody>
        </p:sp>
        <p:sp>
          <p:nvSpPr>
            <p:cNvPr id="13" name="Isosceles Triangle 12"/>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4" name="Straight Arrow Connector 13"/>
            <p:cNvCxnSpPr>
              <a:stCxn id="8" idx="3"/>
              <a:endCxn id="9"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8"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1" name="Straight Arrow Connector 20"/>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871" y="1113631"/>
            <a:ext cx="7348134" cy="3527104"/>
          </a:xfrm>
          <a:prstGeom prst="rect">
            <a:avLst/>
          </a:prstGeom>
        </p:spPr>
      </p:pic>
      <p:sp>
        <p:nvSpPr>
          <p:cNvPr id="22" name="Rectangle 21"/>
          <p:cNvSpPr/>
          <p:nvPr/>
        </p:nvSpPr>
        <p:spPr>
          <a:xfrm>
            <a:off x="1519746" y="4925919"/>
            <a:ext cx="8935472" cy="1077218"/>
          </a:xfrm>
          <a:prstGeom prst="rect">
            <a:avLst/>
          </a:prstGeom>
          <a:solidFill>
            <a:schemeClr val="bg1">
              <a:lumMod val="95000"/>
            </a:schemeClr>
          </a:solidFill>
          <a:ln>
            <a:solidFill>
              <a:schemeClr val="bg2">
                <a:lumMod val="90000"/>
              </a:schemeClr>
            </a:solidFill>
          </a:ln>
        </p:spPr>
        <p:txBody>
          <a:bodyPr wrap="square">
            <a:spAutoFit/>
          </a:bodyPr>
          <a:lstStyle/>
          <a:p>
            <a:r>
              <a:rPr lang="en-GB" sz="1600" dirty="0" err="1">
                <a:latin typeface="Courier New" panose="02070309020205020404" pitchFamily="49" charset="0"/>
                <a:cs typeface="Courier New" panose="02070309020205020404" pitchFamily="49" charset="0"/>
              </a:rPr>
              <a:t>s.genes</a:t>
            </a:r>
            <a:r>
              <a:rPr lang="en-GB" sz="1600" dirty="0">
                <a:latin typeface="Courier New" panose="02070309020205020404" pitchFamily="49" charset="0"/>
                <a:cs typeface="Courier New" panose="02070309020205020404" pitchFamily="49" charset="0"/>
              </a:rPr>
              <a:t> &lt;- </a:t>
            </a:r>
            <a:r>
              <a:rPr lang="en-GB" sz="1600" dirty="0" err="1">
                <a:latin typeface="Courier New" panose="02070309020205020404" pitchFamily="49" charset="0"/>
                <a:cs typeface="Courier New" panose="02070309020205020404" pitchFamily="49" charset="0"/>
              </a:rPr>
              <a:t>cc.genes$s.genes</a:t>
            </a:r>
            <a:endParaRPr lang="en-GB" sz="1600"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g2m.genes &lt;- cc.genes$g2m.genes</a:t>
            </a:r>
          </a:p>
          <a:p>
            <a:r>
              <a:rPr lang="en-GB" sz="1600" dirty="0" err="1">
                <a:latin typeface="Courier New" panose="02070309020205020404" pitchFamily="49" charset="0"/>
                <a:cs typeface="Courier New" panose="02070309020205020404" pitchFamily="49" charset="0"/>
              </a:rPr>
              <a:t>srat_clean_l</a:t>
            </a:r>
            <a:r>
              <a:rPr lang="en-GB" sz="1600" dirty="0">
                <a:latin typeface="Courier New" panose="02070309020205020404" pitchFamily="49" charset="0"/>
                <a:cs typeface="Courier New" panose="02070309020205020404" pitchFamily="49" charset="0"/>
              </a:rPr>
              <a:t> &lt;- </a:t>
            </a:r>
            <a:r>
              <a:rPr lang="en-GB" sz="1600" dirty="0" err="1" smtClean="0">
                <a:latin typeface="Courier New" panose="02070309020205020404" pitchFamily="49" charset="0"/>
                <a:cs typeface="Courier New" panose="02070309020205020404" pitchFamily="49" charset="0"/>
              </a:rPr>
              <a:t>CellCycleScoring</a:t>
            </a:r>
            <a:r>
              <a:rPr lang="en-GB" sz="1600" dirty="0" smtClean="0">
                <a:latin typeface="Courier New" panose="02070309020205020404" pitchFamily="49" charset="0"/>
                <a:cs typeface="Courier New" panose="02070309020205020404" pitchFamily="49" charset="0"/>
              </a:rPr>
              <a:t>( </a:t>
            </a:r>
            <a:r>
              <a:rPr lang="en-GB" sz="1600" dirty="0" err="1" smtClean="0">
                <a:latin typeface="Courier New" panose="02070309020205020404" pitchFamily="49" charset="0"/>
                <a:cs typeface="Courier New" panose="02070309020205020404" pitchFamily="49" charset="0"/>
              </a:rPr>
              <a:t>s.features</a:t>
            </a:r>
            <a:r>
              <a:rPr lang="en-GB" sz="1600" dirty="0" smtClean="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s.genes</a:t>
            </a:r>
            <a:r>
              <a:rPr lang="en-GB" sz="1600" dirty="0">
                <a:latin typeface="Courier New" panose="02070309020205020404" pitchFamily="49" charset="0"/>
                <a:cs typeface="Courier New" panose="02070309020205020404" pitchFamily="49" charset="0"/>
              </a:rPr>
              <a:t>,</a:t>
            </a:r>
          </a:p>
          <a:p>
            <a:r>
              <a:rPr lang="en-GB" sz="1600" dirty="0">
                <a:latin typeface="Courier New" panose="02070309020205020404" pitchFamily="49" charset="0"/>
                <a:cs typeface="Courier New" panose="02070309020205020404" pitchFamily="49" charset="0"/>
              </a:rPr>
              <a:t>                    </a:t>
            </a:r>
            <a:r>
              <a:rPr lang="en-GB" sz="1600" dirty="0" smtClean="0">
                <a:latin typeface="Courier New" panose="02070309020205020404" pitchFamily="49" charset="0"/>
                <a:cs typeface="Courier New" panose="02070309020205020404" pitchFamily="49" charset="0"/>
              </a:rPr>
              <a:t>              g2m.features </a:t>
            </a:r>
            <a:r>
              <a:rPr lang="en-GB" sz="1600" dirty="0">
                <a:latin typeface="Courier New" panose="02070309020205020404" pitchFamily="49" charset="0"/>
                <a:cs typeface="Courier New" panose="02070309020205020404" pitchFamily="49" charset="0"/>
              </a:rPr>
              <a:t>= </a:t>
            </a:r>
            <a:r>
              <a:rPr lang="en-GB" sz="1600" dirty="0" smtClean="0">
                <a:latin typeface="Courier New" panose="02070309020205020404" pitchFamily="49" charset="0"/>
                <a:cs typeface="Courier New" panose="02070309020205020404" pitchFamily="49" charset="0"/>
              </a:rPr>
              <a:t>g2m.genes )</a:t>
            </a:r>
            <a:endParaRPr lang="en-GB" sz="1600" dirty="0">
              <a:latin typeface="Courier New" panose="02070309020205020404" pitchFamily="49" charset="0"/>
              <a:cs typeface="Courier New" panose="02070309020205020404" pitchFamily="49" charset="0"/>
            </a:endParaRPr>
          </a:p>
        </p:txBody>
      </p:sp>
      <p:sp>
        <p:nvSpPr>
          <p:cNvPr id="23" name="Rectangle 22"/>
          <p:cNvSpPr/>
          <p:nvPr/>
        </p:nvSpPr>
        <p:spPr>
          <a:xfrm>
            <a:off x="1519746" y="6163782"/>
            <a:ext cx="8935472" cy="338554"/>
          </a:xfrm>
          <a:prstGeom prst="rect">
            <a:avLst/>
          </a:prstGeom>
          <a:solidFill>
            <a:schemeClr val="bg1">
              <a:lumMod val="95000"/>
            </a:schemeClr>
          </a:solidFill>
          <a:ln>
            <a:solidFill>
              <a:schemeClr val="bg2">
                <a:lumMod val="90000"/>
              </a:schemeClr>
            </a:solidFill>
          </a:ln>
        </p:spPr>
        <p:txBody>
          <a:bodyPr wrap="square">
            <a:spAutoFit/>
          </a:bodyPr>
          <a:lstStyle/>
          <a:p>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sobj</a:t>
            </a:r>
            <a:r>
              <a:rPr lang="en-GB" sz="1600" dirty="0">
                <a:latin typeface="Courier New" panose="02070309020205020404" pitchFamily="49" charset="0"/>
                <a:cs typeface="Courier New" panose="02070309020205020404" pitchFamily="49" charset="0"/>
              </a:rPr>
              <a:t> &lt;- </a:t>
            </a:r>
            <a:r>
              <a:rPr lang="en-GB" sz="1600" dirty="0" err="1">
                <a:latin typeface="Courier New" panose="02070309020205020404" pitchFamily="49" charset="0"/>
                <a:cs typeface="Courier New" panose="02070309020205020404" pitchFamily="49" charset="0"/>
              </a:rPr>
              <a:t>ScaleData</a:t>
            </a:r>
            <a:r>
              <a:rPr lang="en-GB" sz="1600" dirty="0">
                <a:latin typeface="Courier New" panose="02070309020205020404" pitchFamily="49" charset="0"/>
                <a:cs typeface="Courier New" panose="02070309020205020404" pitchFamily="49" charset="0"/>
              </a:rPr>
              <a:t>( </a:t>
            </a:r>
            <a:r>
              <a:rPr lang="en-GB" sz="1600" dirty="0" err="1" smtClean="0">
                <a:latin typeface="Courier New" panose="02070309020205020404" pitchFamily="49" charset="0"/>
                <a:cs typeface="Courier New" panose="02070309020205020404" pitchFamily="49" charset="0"/>
              </a:rPr>
              <a:t>sobj</a:t>
            </a:r>
            <a:r>
              <a:rPr lang="en-GB" sz="1600" dirty="0" smtClean="0">
                <a:latin typeface="Courier New" panose="02070309020205020404" pitchFamily="49" charset="0"/>
                <a:cs typeface="Courier New" panose="02070309020205020404" pitchFamily="49" charset="0"/>
              </a:rPr>
              <a:t>, </a:t>
            </a:r>
            <a:r>
              <a:rPr lang="en-GB" sz="1600" dirty="0" err="1" smtClean="0">
                <a:latin typeface="Courier New" panose="02070309020205020404" pitchFamily="49" charset="0"/>
                <a:cs typeface="Courier New" panose="02070309020205020404" pitchFamily="49" charset="0"/>
              </a:rPr>
              <a:t>vars.to.regress</a:t>
            </a:r>
            <a:r>
              <a:rPr lang="en-GB" sz="1600" dirty="0" smtClean="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c("</a:t>
            </a:r>
            <a:r>
              <a:rPr lang="en-GB" sz="1600" dirty="0" err="1">
                <a:latin typeface="Courier New" panose="02070309020205020404" pitchFamily="49" charset="0"/>
                <a:cs typeface="Courier New" panose="02070309020205020404" pitchFamily="49" charset="0"/>
              </a:rPr>
              <a:t>S.Score</a:t>
            </a:r>
            <a:r>
              <a:rPr lang="en-GB" sz="1600" dirty="0" smtClean="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G2M.Score</a:t>
            </a:r>
            <a:r>
              <a:rPr lang="en-GB" sz="1600" dirty="0" smtClean="0">
                <a:latin typeface="Courier New" panose="02070309020205020404" pitchFamily="49" charset="0"/>
                <a:cs typeface="Courier New" panose="02070309020205020404" pitchFamily="49" charset="0"/>
              </a:rPr>
              <a:t>") )</a:t>
            </a:r>
            <a:endParaRPr lang="en-GB"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98302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Cluster characterisation</a:t>
            </a:r>
            <a:endParaRPr lang="en-GB" dirty="0"/>
          </a:p>
        </p:txBody>
      </p:sp>
      <p:sp>
        <p:nvSpPr>
          <p:cNvPr id="11" name="TextBox 10"/>
          <p:cNvSpPr txBox="1"/>
          <p:nvPr/>
        </p:nvSpPr>
        <p:spPr>
          <a:xfrm>
            <a:off x="976575" y="1370240"/>
            <a:ext cx="2083231" cy="276999"/>
          </a:xfrm>
          <a:prstGeom prst="rect">
            <a:avLst/>
          </a:prstGeom>
          <a:noFill/>
        </p:spPr>
        <p:txBody>
          <a:bodyPr wrap="square" rtlCol="0">
            <a:spAutoFit/>
          </a:bodyPr>
          <a:lstStyle/>
          <a:p>
            <a:r>
              <a:rPr lang="en-GB" sz="1200" dirty="0" err="1" smtClean="0"/>
              <a:t>Lambrechts</a:t>
            </a:r>
            <a:r>
              <a:rPr lang="en-GB" sz="1200" dirty="0" smtClean="0"/>
              <a:t> et. al. Nat Med.</a:t>
            </a:r>
            <a:endParaRPr lang="en-GB" sz="12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88" y="4159160"/>
            <a:ext cx="2285818" cy="228581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88" y="1690688"/>
            <a:ext cx="2285818" cy="2285818"/>
          </a:xfrm>
          <a:prstGeom prst="rect">
            <a:avLst/>
          </a:prstGeom>
        </p:spPr>
      </p:pic>
      <p:sp>
        <p:nvSpPr>
          <p:cNvPr id="14" name="TextBox 13"/>
          <p:cNvSpPr txBox="1"/>
          <p:nvPr/>
        </p:nvSpPr>
        <p:spPr>
          <a:xfrm>
            <a:off x="1132668" y="6399037"/>
            <a:ext cx="2129725" cy="369332"/>
          </a:xfrm>
          <a:prstGeom prst="rect">
            <a:avLst/>
          </a:prstGeom>
          <a:noFill/>
        </p:spPr>
        <p:txBody>
          <a:bodyPr wrap="square" rtlCol="0">
            <a:spAutoFit/>
          </a:bodyPr>
          <a:lstStyle/>
          <a:p>
            <a:r>
              <a:rPr lang="en-GB" dirty="0" smtClean="0"/>
              <a:t>Resolution = 0.8</a:t>
            </a:r>
            <a:endParaRPr lang="en-GB"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2233" y="2736882"/>
            <a:ext cx="2369754" cy="2369754"/>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3983" y="2115581"/>
            <a:ext cx="5268017" cy="3612355"/>
          </a:xfrm>
          <a:prstGeom prst="rect">
            <a:avLst/>
          </a:prstGeom>
        </p:spPr>
      </p:pic>
      <p:sp>
        <p:nvSpPr>
          <p:cNvPr id="33" name="TextBox 32"/>
          <p:cNvSpPr txBox="1"/>
          <p:nvPr/>
        </p:nvSpPr>
        <p:spPr>
          <a:xfrm>
            <a:off x="4322144" y="1462573"/>
            <a:ext cx="2313197" cy="369332"/>
          </a:xfrm>
          <a:prstGeom prst="rect">
            <a:avLst/>
          </a:prstGeom>
          <a:noFill/>
        </p:spPr>
        <p:txBody>
          <a:bodyPr wrap="none" rtlCol="0">
            <a:spAutoFit/>
          </a:bodyPr>
          <a:lstStyle/>
          <a:p>
            <a:r>
              <a:rPr lang="en-GB" dirty="0" smtClean="0"/>
              <a:t>Marker gene approach</a:t>
            </a:r>
            <a:endParaRPr lang="en-GB" dirty="0"/>
          </a:p>
        </p:txBody>
      </p:sp>
      <p:sp>
        <p:nvSpPr>
          <p:cNvPr id="34" name="TextBox 33"/>
          <p:cNvSpPr txBox="1"/>
          <p:nvPr/>
        </p:nvSpPr>
        <p:spPr>
          <a:xfrm>
            <a:off x="4322144" y="2154391"/>
            <a:ext cx="1841897" cy="369332"/>
          </a:xfrm>
          <a:prstGeom prst="rect">
            <a:avLst/>
          </a:prstGeom>
          <a:noFill/>
        </p:spPr>
        <p:txBody>
          <a:bodyPr wrap="square" rtlCol="0">
            <a:spAutoFit/>
          </a:bodyPr>
          <a:lstStyle/>
          <a:p>
            <a:r>
              <a:rPr lang="en-GB" dirty="0" smtClean="0"/>
              <a:t>CD8A expression</a:t>
            </a:r>
            <a:endParaRPr lang="en-GB" dirty="0"/>
          </a:p>
        </p:txBody>
      </p:sp>
      <p:grpSp>
        <p:nvGrpSpPr>
          <p:cNvPr id="35" name="Group 34"/>
          <p:cNvGrpSpPr/>
          <p:nvPr/>
        </p:nvGrpSpPr>
        <p:grpSpPr>
          <a:xfrm>
            <a:off x="5470452" y="160497"/>
            <a:ext cx="6711943" cy="513498"/>
            <a:chOff x="5470452" y="160497"/>
            <a:chExt cx="6711943" cy="513498"/>
          </a:xfrm>
        </p:grpSpPr>
        <p:sp>
          <p:nvSpPr>
            <p:cNvPr id="36" name="TextBox 35"/>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37" name="TextBox 36"/>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38" name="TextBox 37"/>
            <p:cNvSpPr txBox="1"/>
            <p:nvPr userDrawn="1"/>
          </p:nvSpPr>
          <p:spPr>
            <a:xfrm>
              <a:off x="8811817" y="160497"/>
              <a:ext cx="1321816"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39" name="TextBox 38"/>
            <p:cNvSpPr txBox="1"/>
            <p:nvPr userDrawn="1"/>
          </p:nvSpPr>
          <p:spPr>
            <a:xfrm>
              <a:off x="11171608" y="160497"/>
              <a:ext cx="694309"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Biology</a:t>
              </a:r>
              <a:endParaRPr lang="en-GB" sz="1200" dirty="0">
                <a:latin typeface="Trebuchet MS" panose="020B0603020202020204" pitchFamily="34" charset="0"/>
              </a:endParaRPr>
            </a:p>
          </p:txBody>
        </p:sp>
        <p:sp>
          <p:nvSpPr>
            <p:cNvPr id="40" name="TextBox 39"/>
            <p:cNvSpPr txBox="1"/>
            <p:nvPr userDrawn="1"/>
          </p:nvSpPr>
          <p:spPr>
            <a:xfrm>
              <a:off x="10455218" y="160497"/>
              <a:ext cx="394807"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41" name="Isosceles Triangle 40"/>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42" name="Straight Arrow Connector 41"/>
            <p:cNvCxnSpPr>
              <a:stCxn id="36" idx="3"/>
              <a:endCxn id="37"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41"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6"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49" name="Straight Arrow Connector 48"/>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86418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Cluster characterisation II</a:t>
            </a:r>
            <a:endParaRPr lang="en-GB" dirty="0"/>
          </a:p>
        </p:txBody>
      </p:sp>
      <p:grpSp>
        <p:nvGrpSpPr>
          <p:cNvPr id="10" name="Group 9"/>
          <p:cNvGrpSpPr/>
          <p:nvPr/>
        </p:nvGrpSpPr>
        <p:grpSpPr>
          <a:xfrm>
            <a:off x="1584196" y="2283715"/>
            <a:ext cx="5189752" cy="3116641"/>
            <a:chOff x="6914979" y="1021589"/>
            <a:chExt cx="5189752" cy="311664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979" y="1376949"/>
              <a:ext cx="4832242" cy="2761281"/>
            </a:xfrm>
            <a:prstGeom prst="rect">
              <a:avLst/>
            </a:prstGeom>
          </p:spPr>
        </p:pic>
        <p:sp>
          <p:nvSpPr>
            <p:cNvPr id="5" name="TextBox 4"/>
            <p:cNvSpPr txBox="1"/>
            <p:nvPr/>
          </p:nvSpPr>
          <p:spPr>
            <a:xfrm>
              <a:off x="11221328" y="1021589"/>
              <a:ext cx="883403" cy="276999"/>
            </a:xfrm>
            <a:prstGeom prst="rect">
              <a:avLst/>
            </a:prstGeom>
            <a:noFill/>
          </p:spPr>
          <p:txBody>
            <a:bodyPr wrap="square" rtlCol="0">
              <a:spAutoFit/>
            </a:bodyPr>
            <a:lstStyle/>
            <a:p>
              <a:r>
                <a:rPr lang="en-GB" sz="1200" dirty="0" smtClean="0"/>
                <a:t>resolutions</a:t>
              </a:r>
              <a:endParaRPr lang="en-GB" sz="1200" dirty="0"/>
            </a:p>
          </p:txBody>
        </p:sp>
        <p:sp>
          <p:nvSpPr>
            <p:cNvPr id="6" name="TextBox 5"/>
            <p:cNvSpPr txBox="1"/>
            <p:nvPr/>
          </p:nvSpPr>
          <p:spPr>
            <a:xfrm>
              <a:off x="11418012" y="1360727"/>
              <a:ext cx="421220" cy="307777"/>
            </a:xfrm>
            <a:prstGeom prst="rect">
              <a:avLst/>
            </a:prstGeom>
            <a:noFill/>
          </p:spPr>
          <p:txBody>
            <a:bodyPr wrap="square" rtlCol="0">
              <a:spAutoFit/>
            </a:bodyPr>
            <a:lstStyle/>
            <a:p>
              <a:r>
                <a:rPr lang="en-GB" sz="1400" dirty="0" smtClean="0"/>
                <a:t>0.2</a:t>
              </a:r>
              <a:endParaRPr lang="en-GB" sz="1400" dirty="0"/>
            </a:p>
          </p:txBody>
        </p:sp>
        <p:sp>
          <p:nvSpPr>
            <p:cNvPr id="7" name="TextBox 6"/>
            <p:cNvSpPr txBox="1"/>
            <p:nvPr/>
          </p:nvSpPr>
          <p:spPr>
            <a:xfrm>
              <a:off x="11452419" y="2552803"/>
              <a:ext cx="421220" cy="307777"/>
            </a:xfrm>
            <a:prstGeom prst="rect">
              <a:avLst/>
            </a:prstGeom>
            <a:noFill/>
          </p:spPr>
          <p:txBody>
            <a:bodyPr wrap="square" rtlCol="0">
              <a:spAutoFit/>
            </a:bodyPr>
            <a:lstStyle/>
            <a:p>
              <a:r>
                <a:rPr lang="en-GB" sz="1400" dirty="0" smtClean="0"/>
                <a:t>0.4</a:t>
              </a:r>
              <a:endParaRPr lang="en-GB" sz="1400" dirty="0"/>
            </a:p>
          </p:txBody>
        </p:sp>
        <p:sp>
          <p:nvSpPr>
            <p:cNvPr id="8" name="TextBox 7"/>
            <p:cNvSpPr txBox="1"/>
            <p:nvPr/>
          </p:nvSpPr>
          <p:spPr>
            <a:xfrm>
              <a:off x="11418012" y="3699758"/>
              <a:ext cx="421220" cy="307777"/>
            </a:xfrm>
            <a:prstGeom prst="rect">
              <a:avLst/>
            </a:prstGeom>
            <a:noFill/>
          </p:spPr>
          <p:txBody>
            <a:bodyPr wrap="square" rtlCol="0">
              <a:spAutoFit/>
            </a:bodyPr>
            <a:lstStyle/>
            <a:p>
              <a:r>
                <a:rPr lang="en-GB" sz="1400" dirty="0"/>
                <a:t>1</a:t>
              </a:r>
              <a:r>
                <a:rPr lang="en-GB" sz="1400" dirty="0" smtClean="0"/>
                <a:t>.2</a:t>
              </a:r>
              <a:endParaRPr lang="en-GB" sz="1400" dirty="0"/>
            </a:p>
          </p:txBody>
        </p:sp>
      </p:gr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573580" y="1406986"/>
            <a:ext cx="1873889" cy="1805201"/>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595043" y="3212187"/>
            <a:ext cx="1823206" cy="1816438"/>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616506" y="5028625"/>
            <a:ext cx="1712799" cy="1706441"/>
          </a:xfrm>
          <a:prstGeom prst="rect">
            <a:avLst/>
          </a:prstGeom>
        </p:spPr>
      </p:pic>
      <p:sp>
        <p:nvSpPr>
          <p:cNvPr id="13" name="TextBox 12"/>
          <p:cNvSpPr txBox="1"/>
          <p:nvPr/>
        </p:nvSpPr>
        <p:spPr>
          <a:xfrm>
            <a:off x="302217" y="2012660"/>
            <a:ext cx="1766807" cy="369332"/>
          </a:xfrm>
          <a:prstGeom prst="rect">
            <a:avLst/>
          </a:prstGeom>
          <a:noFill/>
        </p:spPr>
        <p:txBody>
          <a:bodyPr wrap="square" rtlCol="0">
            <a:spAutoFit/>
          </a:bodyPr>
          <a:lstStyle/>
          <a:p>
            <a:r>
              <a:rPr lang="en-GB" dirty="0" smtClean="0"/>
              <a:t>CD8A expression</a:t>
            </a:r>
            <a:endParaRPr lang="en-GB" dirty="0"/>
          </a:p>
        </p:txBody>
      </p:sp>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9841424" y="1341218"/>
            <a:ext cx="639519" cy="1644934"/>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783445" y="3212188"/>
            <a:ext cx="697498" cy="1606148"/>
          </a:xfrm>
          <a:prstGeom prst="rect">
            <a:avLst/>
          </a:prstGeom>
        </p:spPr>
      </p:pic>
      <p:pic>
        <p:nvPicPr>
          <p:cNvPr id="20" name="Picture 19"/>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9742618" y="5028626"/>
            <a:ext cx="770302" cy="1650675"/>
          </a:xfrm>
          <a:prstGeom prst="rect">
            <a:avLst/>
          </a:prstGeom>
        </p:spPr>
      </p:pic>
      <p:pic>
        <p:nvPicPr>
          <p:cNvPr id="21" name="Picture 2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073018" y="3236164"/>
            <a:ext cx="890894" cy="1157529"/>
          </a:xfrm>
          <a:prstGeom prst="rect">
            <a:avLst/>
          </a:prstGeom>
        </p:spPr>
      </p:pic>
      <p:grpSp>
        <p:nvGrpSpPr>
          <p:cNvPr id="23" name="Group 22"/>
          <p:cNvGrpSpPr/>
          <p:nvPr/>
        </p:nvGrpSpPr>
        <p:grpSpPr>
          <a:xfrm>
            <a:off x="5470452" y="160497"/>
            <a:ext cx="6711943" cy="513498"/>
            <a:chOff x="5470452" y="160497"/>
            <a:chExt cx="6711943" cy="513498"/>
          </a:xfrm>
        </p:grpSpPr>
        <p:sp>
          <p:nvSpPr>
            <p:cNvPr id="24" name="TextBox 23"/>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25" name="TextBox 24"/>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26" name="TextBox 25"/>
            <p:cNvSpPr txBox="1"/>
            <p:nvPr userDrawn="1"/>
          </p:nvSpPr>
          <p:spPr>
            <a:xfrm>
              <a:off x="8811817" y="160497"/>
              <a:ext cx="1321816"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27" name="TextBox 26"/>
            <p:cNvSpPr txBox="1"/>
            <p:nvPr userDrawn="1"/>
          </p:nvSpPr>
          <p:spPr>
            <a:xfrm>
              <a:off x="11171608" y="160497"/>
              <a:ext cx="694309"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Biology</a:t>
              </a:r>
              <a:endParaRPr lang="en-GB" sz="1200" dirty="0">
                <a:latin typeface="Trebuchet MS" panose="020B0603020202020204" pitchFamily="34" charset="0"/>
              </a:endParaRPr>
            </a:p>
          </p:txBody>
        </p:sp>
        <p:sp>
          <p:nvSpPr>
            <p:cNvPr id="28" name="TextBox 27"/>
            <p:cNvSpPr txBox="1"/>
            <p:nvPr userDrawn="1"/>
          </p:nvSpPr>
          <p:spPr>
            <a:xfrm>
              <a:off x="10455218" y="160497"/>
              <a:ext cx="394807"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29" name="Isosceles Triangle 28"/>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30" name="Straight Arrow Connector 29"/>
            <p:cNvCxnSpPr>
              <a:stCxn id="24" idx="3"/>
              <a:endCxn id="25"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9"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4"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37" name="Straight Arrow Connector 36"/>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66962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analysis</a:t>
            </a:r>
            <a:endParaRPr lang="en-GB" dirty="0"/>
          </a:p>
        </p:txBody>
      </p:sp>
      <p:sp>
        <p:nvSpPr>
          <p:cNvPr id="6" name="Rectangle 5"/>
          <p:cNvSpPr/>
          <p:nvPr/>
        </p:nvSpPr>
        <p:spPr>
          <a:xfrm>
            <a:off x="838199" y="1540505"/>
            <a:ext cx="10413570" cy="738664"/>
          </a:xfrm>
          <a:prstGeom prst="rect">
            <a:avLst/>
          </a:prstGeom>
          <a:solidFill>
            <a:schemeClr val="bg1">
              <a:lumMod val="95000"/>
            </a:schemeClr>
          </a:solidFill>
          <a:ln>
            <a:solidFill>
              <a:schemeClr val="bg2">
                <a:lumMod val="75000"/>
              </a:schemeClr>
            </a:solidFill>
          </a:ln>
        </p:spPr>
        <p:txBody>
          <a:bodyPr wrap="square">
            <a:spAutoFit/>
          </a:bodyPr>
          <a:lstStyle/>
          <a:p>
            <a:r>
              <a:rPr lang="en-GB" sz="1400" dirty="0" err="1">
                <a:latin typeface="Courier New" panose="02070309020205020404" pitchFamily="49" charset="0"/>
                <a:cs typeface="Courier New" panose="02070309020205020404" pitchFamily="49" charset="0"/>
              </a:rPr>
              <a:t>m</a:t>
            </a:r>
            <a:r>
              <a:rPr lang="en-GB" sz="1400" dirty="0" err="1" smtClean="0">
                <a:latin typeface="Courier New" panose="02070309020205020404" pitchFamily="49" charset="0"/>
                <a:cs typeface="Courier New" panose="02070309020205020404" pitchFamily="49" charset="0"/>
              </a:rPr>
              <a:t>arkers_all</a:t>
            </a:r>
            <a:r>
              <a:rPr lang="en-GB" sz="1400" dirty="0" smtClean="0">
                <a:latin typeface="Courier New" panose="02070309020205020404" pitchFamily="49" charset="0"/>
                <a:cs typeface="Courier New" panose="02070309020205020404" pitchFamily="49" charset="0"/>
              </a:rPr>
              <a:t> &lt;- </a:t>
            </a:r>
            <a:r>
              <a:rPr lang="en-GB" sz="1400" dirty="0" err="1" smtClean="0">
                <a:latin typeface="Courier New" panose="02070309020205020404" pitchFamily="49" charset="0"/>
                <a:cs typeface="Courier New" panose="02070309020205020404" pitchFamily="49" charset="0"/>
              </a:rPr>
              <a:t>FindAllMarkers</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srat_obj</a:t>
            </a:r>
            <a:r>
              <a:rPr lang="en-GB" sz="1400" dirty="0">
                <a:latin typeface="Courier New" panose="02070309020205020404" pitchFamily="49" charset="0"/>
                <a:cs typeface="Courier New" panose="02070309020205020404" pitchFamily="49" charset="0"/>
              </a:rPr>
              <a:t>, </a:t>
            </a:r>
            <a:r>
              <a:rPr lang="en-GB" sz="1400" dirty="0" smtClean="0">
                <a:latin typeface="Courier New" panose="02070309020205020404" pitchFamily="49" charset="0"/>
                <a:cs typeface="Courier New" panose="02070309020205020404" pitchFamily="49" charset="0"/>
              </a:rPr>
              <a:t>min.pct </a:t>
            </a:r>
            <a:r>
              <a:rPr lang="en-GB" sz="1400" dirty="0">
                <a:latin typeface="Courier New" panose="02070309020205020404" pitchFamily="49" charset="0"/>
                <a:cs typeface="Courier New" panose="02070309020205020404" pitchFamily="49" charset="0"/>
              </a:rPr>
              <a:t>= 0.25, </a:t>
            </a:r>
            <a:r>
              <a:rPr lang="en-GB" sz="1400" dirty="0" err="1">
                <a:latin typeface="Courier New" panose="02070309020205020404" pitchFamily="49" charset="0"/>
                <a:cs typeface="Courier New" panose="02070309020205020404" pitchFamily="49" charset="0"/>
              </a:rPr>
              <a:t>logfc.threshold</a:t>
            </a:r>
            <a:r>
              <a:rPr lang="en-GB" sz="1400" dirty="0">
                <a:latin typeface="Courier New" panose="02070309020205020404" pitchFamily="49" charset="0"/>
                <a:cs typeface="Courier New" panose="02070309020205020404" pitchFamily="49" charset="0"/>
              </a:rPr>
              <a:t> = 0.25 )</a:t>
            </a:r>
          </a:p>
          <a:p>
            <a:endParaRPr lang="en-GB" sz="1400" dirty="0" smtClean="0">
              <a:latin typeface="Courier New" panose="02070309020205020404" pitchFamily="49" charset="0"/>
              <a:cs typeface="Courier New" panose="02070309020205020404" pitchFamily="49" charset="0"/>
            </a:endParaRPr>
          </a:p>
          <a:p>
            <a:r>
              <a:rPr lang="en-GB" sz="1400" dirty="0" smtClean="0">
                <a:latin typeface="Courier New" panose="02070309020205020404" pitchFamily="49" charset="0"/>
                <a:cs typeface="Courier New" panose="02070309020205020404" pitchFamily="49" charset="0"/>
              </a:rPr>
              <a:t>markers_clust_3 </a:t>
            </a:r>
            <a:r>
              <a:rPr lang="en-GB" sz="1400" dirty="0">
                <a:latin typeface="Courier New" panose="02070309020205020404" pitchFamily="49" charset="0"/>
                <a:cs typeface="Courier New" panose="02070309020205020404" pitchFamily="49" charset="0"/>
              </a:rPr>
              <a:t>&lt;- </a:t>
            </a:r>
            <a:r>
              <a:rPr lang="en-GB" sz="1400" dirty="0" err="1">
                <a:latin typeface="Courier New" panose="02070309020205020404" pitchFamily="49" charset="0"/>
                <a:cs typeface="Courier New" panose="02070309020205020404" pitchFamily="49" charset="0"/>
              </a:rPr>
              <a:t>FindMarkers</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srat_obj</a:t>
            </a:r>
            <a:r>
              <a:rPr lang="en-GB" sz="1400" dirty="0">
                <a:latin typeface="Courier New" panose="02070309020205020404" pitchFamily="49" charset="0"/>
                <a:cs typeface="Courier New" panose="02070309020205020404" pitchFamily="49" charset="0"/>
              </a:rPr>
              <a:t>, ident.1 = 3, min.pct = 0.25, </a:t>
            </a:r>
            <a:r>
              <a:rPr lang="en-GB" sz="1400" dirty="0" err="1">
                <a:latin typeface="Courier New" panose="02070309020205020404" pitchFamily="49" charset="0"/>
                <a:cs typeface="Courier New" panose="02070309020205020404" pitchFamily="49" charset="0"/>
              </a:rPr>
              <a:t>logfc.threshold</a:t>
            </a:r>
            <a:r>
              <a:rPr lang="en-GB" sz="1400" dirty="0">
                <a:latin typeface="Courier New" panose="02070309020205020404" pitchFamily="49" charset="0"/>
                <a:cs typeface="Courier New" panose="02070309020205020404" pitchFamily="49" charset="0"/>
              </a:rPr>
              <a:t> = 0.25 </a:t>
            </a:r>
            <a:r>
              <a:rPr lang="en-GB" sz="1400" dirty="0" smtClean="0">
                <a:latin typeface="Courier New" panose="02070309020205020404" pitchFamily="49" charset="0"/>
                <a:cs typeface="Courier New" panose="02070309020205020404" pitchFamily="49" charset="0"/>
              </a:rPr>
              <a:t>)</a:t>
            </a:r>
            <a:endParaRPr lang="en-GB" sz="1400" dirty="0">
              <a:latin typeface="Courier New" panose="02070309020205020404" pitchFamily="49" charset="0"/>
              <a:cs typeface="Courier New" panose="02070309020205020404" pitchFamily="49" charset="0"/>
            </a:endParaRPr>
          </a:p>
        </p:txBody>
      </p:sp>
      <p:grpSp>
        <p:nvGrpSpPr>
          <p:cNvPr id="11" name="Group 10"/>
          <p:cNvGrpSpPr/>
          <p:nvPr/>
        </p:nvGrpSpPr>
        <p:grpSpPr>
          <a:xfrm>
            <a:off x="3240436" y="2646235"/>
            <a:ext cx="3866827" cy="3812583"/>
            <a:chOff x="937648" y="2619214"/>
            <a:chExt cx="3866827" cy="3812583"/>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5036" t="16040" r="32954" b="3716"/>
            <a:stretch/>
          </p:blipFill>
          <p:spPr>
            <a:xfrm>
              <a:off x="937648" y="2690264"/>
              <a:ext cx="3866827" cy="3741533"/>
            </a:xfrm>
            <a:prstGeom prst="rect">
              <a:avLst/>
            </a:prstGeom>
          </p:spPr>
        </p:pic>
        <p:sp>
          <p:nvSpPr>
            <p:cNvPr id="10" name="Rectangle 9"/>
            <p:cNvSpPr/>
            <p:nvPr/>
          </p:nvSpPr>
          <p:spPr>
            <a:xfrm>
              <a:off x="3479370" y="2619214"/>
              <a:ext cx="836908" cy="24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11"/>
          <p:cNvSpPr txBox="1"/>
          <p:nvPr/>
        </p:nvSpPr>
        <p:spPr>
          <a:xfrm>
            <a:off x="3480659" y="2399692"/>
            <a:ext cx="3253354" cy="369332"/>
          </a:xfrm>
          <a:prstGeom prst="rect">
            <a:avLst/>
          </a:prstGeom>
          <a:noFill/>
        </p:spPr>
        <p:txBody>
          <a:bodyPr wrap="square" rtlCol="0">
            <a:spAutoFit/>
          </a:bodyPr>
          <a:lstStyle/>
          <a:p>
            <a:r>
              <a:rPr lang="en-GB" dirty="0" smtClean="0"/>
              <a:t>Cluster three specific expression</a:t>
            </a:r>
            <a:endParaRPr lang="en-GB"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502" y="2986352"/>
            <a:ext cx="3264976" cy="326497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5149" y="5100771"/>
            <a:ext cx="1596326" cy="1590400"/>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05427" y="2790485"/>
            <a:ext cx="975770" cy="2246933"/>
          </a:xfrm>
          <a:prstGeom prst="rect">
            <a:avLst/>
          </a:prstGeom>
        </p:spPr>
      </p:pic>
      <p:grpSp>
        <p:nvGrpSpPr>
          <p:cNvPr id="16" name="Group 15"/>
          <p:cNvGrpSpPr/>
          <p:nvPr/>
        </p:nvGrpSpPr>
        <p:grpSpPr>
          <a:xfrm>
            <a:off x="5470452" y="160497"/>
            <a:ext cx="6711943" cy="513498"/>
            <a:chOff x="5470452" y="160497"/>
            <a:chExt cx="6711943" cy="513498"/>
          </a:xfrm>
        </p:grpSpPr>
        <p:sp>
          <p:nvSpPr>
            <p:cNvPr id="17" name="TextBox 16"/>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8" name="TextBox 17"/>
            <p:cNvSpPr txBox="1"/>
            <p:nvPr userDrawn="1"/>
          </p:nvSpPr>
          <p:spPr>
            <a:xfrm>
              <a:off x="7293680" y="160497"/>
              <a:ext cx="423863"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9" name="TextBox 18"/>
            <p:cNvSpPr txBox="1"/>
            <p:nvPr userDrawn="1"/>
          </p:nvSpPr>
          <p:spPr>
            <a:xfrm>
              <a:off x="8811817" y="160497"/>
              <a:ext cx="1321816"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20" name="TextBox 19"/>
            <p:cNvSpPr txBox="1"/>
            <p:nvPr userDrawn="1"/>
          </p:nvSpPr>
          <p:spPr>
            <a:xfrm>
              <a:off x="11171608" y="160497"/>
              <a:ext cx="694309"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Biology</a:t>
              </a:r>
              <a:endParaRPr lang="en-GB" sz="1200" dirty="0">
                <a:latin typeface="Trebuchet MS" panose="020B0603020202020204" pitchFamily="34" charset="0"/>
              </a:endParaRPr>
            </a:p>
          </p:txBody>
        </p:sp>
        <p:sp>
          <p:nvSpPr>
            <p:cNvPr id="21" name="TextBox 20"/>
            <p:cNvSpPr txBox="1"/>
            <p:nvPr userDrawn="1"/>
          </p:nvSpPr>
          <p:spPr>
            <a:xfrm>
              <a:off x="10455218" y="160497"/>
              <a:ext cx="394807" cy="274320"/>
            </a:xfrm>
            <a:prstGeom prst="rect">
              <a:avLst/>
            </a:prstGeom>
            <a:noFill/>
            <a:ln>
              <a:solidFill>
                <a:schemeClr val="bg2">
                  <a:lumMod val="75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22" name="Isosceles Triangle 21"/>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23" name="Straight Arrow Connector 22"/>
            <p:cNvCxnSpPr>
              <a:stCxn id="17" idx="3"/>
              <a:endCxn id="18"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2"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7"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30" name="Straight Arrow Connector 29"/>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8281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scRNA-Seq</a:t>
            </a:r>
            <a:r>
              <a:rPr lang="en-US" dirty="0" smtClean="0"/>
              <a:t> analysis overview</a:t>
            </a:r>
            <a:endParaRPr lang="en-GB" dirty="0"/>
          </a:p>
        </p:txBody>
      </p:sp>
      <p:sp>
        <p:nvSpPr>
          <p:cNvPr id="5" name="TextBox 4"/>
          <p:cNvSpPr txBox="1"/>
          <p:nvPr/>
        </p:nvSpPr>
        <p:spPr>
          <a:xfrm>
            <a:off x="564134" y="2858965"/>
            <a:ext cx="1679067" cy="369452"/>
          </a:xfrm>
          <a:prstGeom prst="rect">
            <a:avLst/>
          </a:prstGeom>
          <a:noFill/>
          <a:ln>
            <a:solidFill>
              <a:schemeClr val="accent1">
                <a:lumMod val="60000"/>
                <a:lumOff val="40000"/>
              </a:schemeClr>
            </a:solidFill>
          </a:ln>
        </p:spPr>
        <p:txBody>
          <a:bodyPr wrap="square" rtlCol="0">
            <a:spAutoFit/>
          </a:bodyPr>
          <a:lstStyle/>
          <a:p>
            <a:pPr algn="ctr"/>
            <a:r>
              <a:rPr lang="en-GB" dirty="0" smtClean="0">
                <a:latin typeface="Trebuchet MS" panose="020B0603020202020204" pitchFamily="34" charset="0"/>
              </a:rPr>
              <a:t>Quantification</a:t>
            </a:r>
            <a:endParaRPr lang="en-GB" dirty="0">
              <a:latin typeface="Trebuchet MS" panose="020B0603020202020204" pitchFamily="34" charset="0"/>
            </a:endParaRPr>
          </a:p>
        </p:txBody>
      </p:sp>
      <p:sp>
        <p:nvSpPr>
          <p:cNvPr id="6" name="TextBox 5"/>
          <p:cNvSpPr txBox="1"/>
          <p:nvPr/>
        </p:nvSpPr>
        <p:spPr>
          <a:xfrm>
            <a:off x="2965577" y="2850613"/>
            <a:ext cx="483235" cy="369332"/>
          </a:xfrm>
          <a:prstGeom prst="rect">
            <a:avLst/>
          </a:prstGeom>
          <a:noFill/>
          <a:ln>
            <a:solidFill>
              <a:schemeClr val="accent1">
                <a:lumMod val="60000"/>
                <a:lumOff val="40000"/>
              </a:schemeClr>
            </a:solidFill>
          </a:ln>
        </p:spPr>
        <p:txBody>
          <a:bodyPr wrap="square" rtlCol="0">
            <a:spAutoFit/>
          </a:bodyPr>
          <a:lstStyle/>
          <a:p>
            <a:r>
              <a:rPr lang="en-GB" dirty="0" smtClean="0">
                <a:latin typeface="Trebuchet MS" panose="020B0603020202020204" pitchFamily="34" charset="0"/>
              </a:rPr>
              <a:t>QC</a:t>
            </a:r>
            <a:endParaRPr lang="en-GB" dirty="0">
              <a:latin typeface="Trebuchet MS" panose="020B0603020202020204" pitchFamily="34" charset="0"/>
            </a:endParaRPr>
          </a:p>
        </p:txBody>
      </p:sp>
      <p:sp>
        <p:nvSpPr>
          <p:cNvPr id="7" name="TextBox 6"/>
          <p:cNvSpPr txBox="1"/>
          <p:nvPr/>
        </p:nvSpPr>
        <p:spPr>
          <a:xfrm>
            <a:off x="5690108" y="2859085"/>
            <a:ext cx="1798320" cy="369332"/>
          </a:xfrm>
          <a:prstGeom prst="rect">
            <a:avLst/>
          </a:prstGeom>
          <a:noFill/>
          <a:ln>
            <a:solidFill>
              <a:schemeClr val="accent1">
                <a:lumMod val="60000"/>
                <a:lumOff val="40000"/>
              </a:schemeClr>
            </a:solidFill>
          </a:ln>
        </p:spPr>
        <p:txBody>
          <a:bodyPr wrap="square" rtlCol="0">
            <a:spAutoFit/>
          </a:bodyPr>
          <a:lstStyle/>
          <a:p>
            <a:r>
              <a:rPr lang="en-GB" dirty="0" smtClean="0">
                <a:latin typeface="Trebuchet MS" panose="020B0603020202020204" pitchFamily="34" charset="0"/>
              </a:rPr>
              <a:t>Data processing</a:t>
            </a:r>
            <a:endParaRPr lang="en-GB" dirty="0">
              <a:latin typeface="Trebuchet MS" panose="020B0603020202020204" pitchFamily="34" charset="0"/>
            </a:endParaRPr>
          </a:p>
        </p:txBody>
      </p:sp>
      <p:sp>
        <p:nvSpPr>
          <p:cNvPr id="8" name="TextBox 7"/>
          <p:cNvSpPr txBox="1"/>
          <p:nvPr/>
        </p:nvSpPr>
        <p:spPr>
          <a:xfrm>
            <a:off x="10042144" y="2849146"/>
            <a:ext cx="1030224" cy="369332"/>
          </a:xfrm>
          <a:prstGeom prst="rect">
            <a:avLst/>
          </a:prstGeom>
          <a:noFill/>
          <a:ln>
            <a:solidFill>
              <a:schemeClr val="accent1">
                <a:lumMod val="60000"/>
                <a:lumOff val="40000"/>
              </a:schemeClr>
            </a:solidFill>
          </a:ln>
        </p:spPr>
        <p:txBody>
          <a:bodyPr wrap="square" rtlCol="0">
            <a:spAutoFit/>
          </a:bodyPr>
          <a:lstStyle/>
          <a:p>
            <a:r>
              <a:rPr lang="en-GB" dirty="0" smtClean="0">
                <a:latin typeface="Trebuchet MS" panose="020B0603020202020204" pitchFamily="34" charset="0"/>
              </a:rPr>
              <a:t>Biology</a:t>
            </a:r>
            <a:endParaRPr lang="en-GB" dirty="0">
              <a:latin typeface="Trebuchet MS" panose="020B0603020202020204" pitchFamily="34" charset="0"/>
            </a:endParaRPr>
          </a:p>
        </p:txBody>
      </p:sp>
      <p:sp>
        <p:nvSpPr>
          <p:cNvPr id="9" name="TextBox 8"/>
          <p:cNvSpPr txBox="1"/>
          <p:nvPr/>
        </p:nvSpPr>
        <p:spPr>
          <a:xfrm>
            <a:off x="8323961" y="2849146"/>
            <a:ext cx="490728" cy="369332"/>
          </a:xfrm>
          <a:prstGeom prst="rect">
            <a:avLst/>
          </a:prstGeom>
          <a:noFill/>
          <a:ln>
            <a:solidFill>
              <a:schemeClr val="accent1">
                <a:lumMod val="60000"/>
                <a:lumOff val="40000"/>
              </a:schemeClr>
            </a:solidFill>
          </a:ln>
        </p:spPr>
        <p:txBody>
          <a:bodyPr wrap="square" rtlCol="0">
            <a:spAutoFit/>
          </a:bodyPr>
          <a:lstStyle/>
          <a:p>
            <a:r>
              <a:rPr lang="en-GB" dirty="0" smtClean="0">
                <a:latin typeface="Trebuchet MS" panose="020B0603020202020204" pitchFamily="34" charset="0"/>
              </a:rPr>
              <a:t>QC</a:t>
            </a:r>
            <a:endParaRPr lang="en-GB" dirty="0">
              <a:latin typeface="Trebuchet MS" panose="020B0603020202020204" pitchFamily="34" charset="0"/>
            </a:endParaRPr>
          </a:p>
        </p:txBody>
      </p:sp>
      <p:sp>
        <p:nvSpPr>
          <p:cNvPr id="10" name="Isosceles Triangle 9"/>
          <p:cNvSpPr/>
          <p:nvPr/>
        </p:nvSpPr>
        <p:spPr>
          <a:xfrm rot="5400000">
            <a:off x="4595830" y="2748576"/>
            <a:ext cx="399051" cy="57340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3664433" y="2377474"/>
            <a:ext cx="2282083" cy="369332"/>
          </a:xfrm>
          <a:prstGeom prst="rect">
            <a:avLst/>
          </a:prstGeom>
          <a:noFill/>
        </p:spPr>
        <p:txBody>
          <a:bodyPr wrap="square" rtlCol="0">
            <a:spAutoFit/>
          </a:bodyPr>
          <a:lstStyle/>
          <a:p>
            <a:r>
              <a:rPr lang="en-GB" dirty="0" smtClean="0"/>
              <a:t>Integration (optional)</a:t>
            </a:r>
            <a:endParaRPr lang="en-GB" dirty="0"/>
          </a:p>
        </p:txBody>
      </p:sp>
      <p:sp>
        <p:nvSpPr>
          <p:cNvPr id="26" name="TextBox 25"/>
          <p:cNvSpPr txBox="1"/>
          <p:nvPr/>
        </p:nvSpPr>
        <p:spPr>
          <a:xfrm>
            <a:off x="2453132" y="3972496"/>
            <a:ext cx="1661287" cy="1477328"/>
          </a:xfrm>
          <a:prstGeom prst="rect">
            <a:avLst/>
          </a:prstGeom>
          <a:noFill/>
        </p:spPr>
        <p:txBody>
          <a:bodyPr wrap="square" rtlCol="0">
            <a:spAutoFit/>
          </a:bodyPr>
          <a:lstStyle/>
          <a:p>
            <a:r>
              <a:rPr lang="en-GB" dirty="0" smtClean="0"/>
              <a:t>Cell count</a:t>
            </a:r>
          </a:p>
          <a:p>
            <a:r>
              <a:rPr lang="en-GB" dirty="0" smtClean="0"/>
              <a:t>Gene count</a:t>
            </a:r>
          </a:p>
          <a:p>
            <a:r>
              <a:rPr lang="en-GB" dirty="0" smtClean="0"/>
              <a:t>Read count</a:t>
            </a:r>
          </a:p>
          <a:p>
            <a:r>
              <a:rPr lang="en-GB" dirty="0" smtClean="0"/>
              <a:t>Signal to noise</a:t>
            </a:r>
          </a:p>
          <a:p>
            <a:r>
              <a:rPr lang="en-GB" dirty="0" smtClean="0"/>
              <a:t>Saturation  </a:t>
            </a:r>
            <a:endParaRPr lang="en-GB" dirty="0"/>
          </a:p>
        </p:txBody>
      </p:sp>
      <p:sp>
        <p:nvSpPr>
          <p:cNvPr id="27" name="TextBox 26"/>
          <p:cNvSpPr txBox="1"/>
          <p:nvPr/>
        </p:nvSpPr>
        <p:spPr>
          <a:xfrm>
            <a:off x="460248" y="3972496"/>
            <a:ext cx="1731264" cy="1754326"/>
          </a:xfrm>
          <a:prstGeom prst="rect">
            <a:avLst/>
          </a:prstGeom>
          <a:noFill/>
        </p:spPr>
        <p:txBody>
          <a:bodyPr wrap="square" rtlCol="0">
            <a:spAutoFit/>
          </a:bodyPr>
          <a:lstStyle/>
          <a:p>
            <a:r>
              <a:rPr lang="en-GB" dirty="0" smtClean="0"/>
              <a:t>Alignment</a:t>
            </a:r>
          </a:p>
          <a:p>
            <a:r>
              <a:rPr lang="en-GB" dirty="0" smtClean="0"/>
              <a:t>Deconvolution</a:t>
            </a:r>
          </a:p>
          <a:p>
            <a:r>
              <a:rPr lang="en-GB" dirty="0" smtClean="0"/>
              <a:t>  Cell / UMI </a:t>
            </a:r>
          </a:p>
          <a:p>
            <a:r>
              <a:rPr lang="en-GB" dirty="0"/>
              <a:t> </a:t>
            </a:r>
            <a:r>
              <a:rPr lang="en-GB" dirty="0" smtClean="0"/>
              <a:t> barcodes</a:t>
            </a:r>
          </a:p>
          <a:p>
            <a:r>
              <a:rPr lang="en-GB" dirty="0" smtClean="0"/>
              <a:t>Quantification</a:t>
            </a:r>
          </a:p>
          <a:p>
            <a:r>
              <a:rPr lang="en-GB" dirty="0" smtClean="0"/>
              <a:t>  </a:t>
            </a:r>
            <a:endParaRPr lang="en-GB" dirty="0"/>
          </a:p>
        </p:txBody>
      </p:sp>
      <p:sp>
        <p:nvSpPr>
          <p:cNvPr id="28" name="TextBox 27"/>
          <p:cNvSpPr txBox="1"/>
          <p:nvPr/>
        </p:nvSpPr>
        <p:spPr>
          <a:xfrm>
            <a:off x="5471414" y="3972496"/>
            <a:ext cx="2164080" cy="1754326"/>
          </a:xfrm>
          <a:prstGeom prst="rect">
            <a:avLst/>
          </a:prstGeom>
          <a:noFill/>
        </p:spPr>
        <p:txBody>
          <a:bodyPr wrap="square" rtlCol="0">
            <a:spAutoFit/>
          </a:bodyPr>
          <a:lstStyle/>
          <a:p>
            <a:r>
              <a:rPr lang="en-GB" dirty="0" smtClean="0"/>
              <a:t>Normalisation</a:t>
            </a:r>
          </a:p>
          <a:p>
            <a:r>
              <a:rPr lang="en-GB" dirty="0" smtClean="0"/>
              <a:t>Feature selection</a:t>
            </a:r>
          </a:p>
          <a:p>
            <a:r>
              <a:rPr lang="en-GB" dirty="0" smtClean="0"/>
              <a:t>Dimension reduction</a:t>
            </a:r>
          </a:p>
          <a:p>
            <a:r>
              <a:rPr lang="en-GB" dirty="0" smtClean="0"/>
              <a:t>Clustering </a:t>
            </a:r>
          </a:p>
          <a:p>
            <a:r>
              <a:rPr lang="en-GB" dirty="0" smtClean="0"/>
              <a:t>t-SNE/UMAP</a:t>
            </a:r>
          </a:p>
          <a:p>
            <a:r>
              <a:rPr lang="en-GB" dirty="0" smtClean="0"/>
              <a:t>  </a:t>
            </a:r>
            <a:endParaRPr lang="en-GB" dirty="0"/>
          </a:p>
        </p:txBody>
      </p:sp>
      <p:sp>
        <p:nvSpPr>
          <p:cNvPr id="29" name="TextBox 28"/>
          <p:cNvSpPr txBox="1"/>
          <p:nvPr/>
        </p:nvSpPr>
        <p:spPr>
          <a:xfrm>
            <a:off x="7764653" y="3972496"/>
            <a:ext cx="1729994" cy="1200329"/>
          </a:xfrm>
          <a:prstGeom prst="rect">
            <a:avLst/>
          </a:prstGeom>
          <a:noFill/>
        </p:spPr>
        <p:txBody>
          <a:bodyPr wrap="square" rtlCol="0">
            <a:spAutoFit/>
          </a:bodyPr>
          <a:lstStyle/>
          <a:p>
            <a:r>
              <a:rPr lang="en-GB" dirty="0" smtClean="0"/>
              <a:t>Low count cells</a:t>
            </a:r>
          </a:p>
          <a:p>
            <a:r>
              <a:rPr lang="en-GB" dirty="0" smtClean="0"/>
              <a:t>Doublets </a:t>
            </a:r>
          </a:p>
          <a:p>
            <a:r>
              <a:rPr lang="en-GB" dirty="0" smtClean="0"/>
              <a:t>Mitochondrial</a:t>
            </a:r>
          </a:p>
          <a:p>
            <a:r>
              <a:rPr lang="en-GB" dirty="0" smtClean="0"/>
              <a:t>  </a:t>
            </a:r>
            <a:endParaRPr lang="en-GB" dirty="0"/>
          </a:p>
        </p:txBody>
      </p:sp>
      <p:sp>
        <p:nvSpPr>
          <p:cNvPr id="35" name="TextBox 34"/>
          <p:cNvSpPr txBox="1"/>
          <p:nvPr/>
        </p:nvSpPr>
        <p:spPr>
          <a:xfrm>
            <a:off x="9623806" y="3972496"/>
            <a:ext cx="2254250" cy="1477328"/>
          </a:xfrm>
          <a:prstGeom prst="rect">
            <a:avLst/>
          </a:prstGeom>
          <a:noFill/>
        </p:spPr>
        <p:txBody>
          <a:bodyPr wrap="square" rtlCol="0">
            <a:spAutoFit/>
          </a:bodyPr>
          <a:lstStyle/>
          <a:p>
            <a:r>
              <a:rPr lang="en-GB" dirty="0" smtClean="0"/>
              <a:t>Cell characterisation</a:t>
            </a:r>
          </a:p>
          <a:p>
            <a:r>
              <a:rPr lang="en-US" dirty="0" smtClean="0"/>
              <a:t>Differential analysis</a:t>
            </a:r>
          </a:p>
          <a:p>
            <a:endParaRPr lang="en-GB" dirty="0" smtClean="0"/>
          </a:p>
          <a:p>
            <a:endParaRPr lang="en-GB" dirty="0" smtClean="0"/>
          </a:p>
          <a:p>
            <a:r>
              <a:rPr lang="en-GB" dirty="0" smtClean="0"/>
              <a:t>  </a:t>
            </a:r>
            <a:endParaRPr lang="en-GB" dirty="0"/>
          </a:p>
        </p:txBody>
      </p:sp>
      <p:cxnSp>
        <p:nvCxnSpPr>
          <p:cNvPr id="40" name="Straight Arrow Connector 39"/>
          <p:cNvCxnSpPr>
            <a:stCxn id="5" idx="3"/>
          </p:cNvCxnSpPr>
          <p:nvPr/>
        </p:nvCxnSpPr>
        <p:spPr>
          <a:xfrm flipV="1">
            <a:off x="2243201" y="3028666"/>
            <a:ext cx="365442" cy="15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6" idx="1"/>
          </p:cNvCxnSpPr>
          <p:nvPr/>
        </p:nvCxnSpPr>
        <p:spPr>
          <a:xfrm>
            <a:off x="2563368" y="3033812"/>
            <a:ext cx="402209" cy="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p:cNvCxnSpPr>
          <p:nvPr/>
        </p:nvCxnSpPr>
        <p:spPr>
          <a:xfrm flipV="1">
            <a:off x="3448812" y="3033812"/>
            <a:ext cx="387286" cy="1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063553" y="3028666"/>
            <a:ext cx="217932" cy="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 idx="3"/>
          </p:cNvCxnSpPr>
          <p:nvPr/>
        </p:nvCxnSpPr>
        <p:spPr>
          <a:xfrm flipV="1">
            <a:off x="7488428" y="3042284"/>
            <a:ext cx="513017" cy="1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9" idx="3"/>
          </p:cNvCxnSpPr>
          <p:nvPr/>
        </p:nvCxnSpPr>
        <p:spPr>
          <a:xfrm flipV="1">
            <a:off x="8814689" y="3028666"/>
            <a:ext cx="624586" cy="5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10" idx="3"/>
          </p:cNvCxnSpPr>
          <p:nvPr/>
        </p:nvCxnSpPr>
        <p:spPr>
          <a:xfrm flipV="1">
            <a:off x="3836098" y="3035279"/>
            <a:ext cx="672555" cy="7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7" idx="1"/>
          </p:cNvCxnSpPr>
          <p:nvPr/>
        </p:nvCxnSpPr>
        <p:spPr>
          <a:xfrm>
            <a:off x="5247132" y="3042284"/>
            <a:ext cx="442976" cy="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9" idx="1"/>
          </p:cNvCxnSpPr>
          <p:nvPr/>
        </p:nvCxnSpPr>
        <p:spPr>
          <a:xfrm flipV="1">
            <a:off x="7979156" y="3033812"/>
            <a:ext cx="344805" cy="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8" idx="1"/>
          </p:cNvCxnSpPr>
          <p:nvPr/>
        </p:nvCxnSpPr>
        <p:spPr>
          <a:xfrm>
            <a:off x="9414637" y="3033812"/>
            <a:ext cx="6275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3"/>
          </p:cNvCxnSpPr>
          <p:nvPr/>
        </p:nvCxnSpPr>
        <p:spPr>
          <a:xfrm flipV="1">
            <a:off x="11072368" y="3028666"/>
            <a:ext cx="602869" cy="5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5" idx="1"/>
          </p:cNvCxnSpPr>
          <p:nvPr/>
        </p:nvCxnSpPr>
        <p:spPr>
          <a:xfrm>
            <a:off x="112649" y="3042284"/>
            <a:ext cx="451485" cy="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51485" y="3393440"/>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354072" y="3393440"/>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091432" y="3381539"/>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454777" y="3336478"/>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635494" y="3336478"/>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406953" y="3353102"/>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750294" y="3392510"/>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049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News</a:t>
            </a:r>
            <a:endParaRPr lang="en-GB" dirty="0"/>
          </a:p>
        </p:txBody>
      </p:sp>
      <p:sp>
        <p:nvSpPr>
          <p:cNvPr id="3" name="Content Placeholder 2"/>
          <p:cNvSpPr>
            <a:spLocks noGrp="1"/>
          </p:cNvSpPr>
          <p:nvPr>
            <p:ph idx="1"/>
          </p:nvPr>
        </p:nvSpPr>
        <p:spPr/>
        <p:txBody>
          <a:bodyPr/>
          <a:lstStyle/>
          <a:p>
            <a:r>
              <a:rPr lang="en-GB" b="1" dirty="0"/>
              <a:t>Sarah </a:t>
            </a:r>
            <a:r>
              <a:rPr lang="en-GB" b="1" dirty="0" err="1" smtClean="0"/>
              <a:t>Teichmann</a:t>
            </a:r>
            <a:r>
              <a:rPr lang="en-GB" b="1" dirty="0" smtClean="0"/>
              <a:t> </a:t>
            </a:r>
            <a:r>
              <a:rPr lang="en-GB" dirty="0" smtClean="0"/>
              <a:t>on Radio 4’s Today Programme 18</a:t>
            </a:r>
            <a:r>
              <a:rPr lang="en-GB" baseline="30000" dirty="0" smtClean="0"/>
              <a:t>th</a:t>
            </a:r>
            <a:r>
              <a:rPr lang="en-GB" dirty="0" smtClean="0"/>
              <a:t> Feb.</a:t>
            </a:r>
          </a:p>
          <a:p>
            <a:pPr lvl="1"/>
            <a:r>
              <a:rPr lang="en-GB" dirty="0" smtClean="0"/>
              <a:t>Human Cell Atlas – Google Map the human body.</a:t>
            </a:r>
          </a:p>
          <a:p>
            <a:pPr lvl="1"/>
            <a:r>
              <a:rPr lang="en-GB" dirty="0" smtClean="0">
                <a:hlinkClick r:id="rId2"/>
              </a:rPr>
              <a:t>https</a:t>
            </a:r>
            <a:r>
              <a:rPr lang="en-GB" dirty="0">
                <a:hlinkClick r:id="rId2"/>
              </a:rPr>
              <a:t>://</a:t>
            </a:r>
            <a:r>
              <a:rPr lang="en-GB" dirty="0" smtClean="0">
                <a:hlinkClick r:id="rId2"/>
              </a:rPr>
              <a:t>www.bbc.co.uk/sounds/play/m000fgcj</a:t>
            </a:r>
            <a:r>
              <a:rPr lang="en-GB" dirty="0" smtClean="0"/>
              <a:t>  2:42:00</a:t>
            </a:r>
          </a:p>
        </p:txBody>
      </p:sp>
    </p:spTree>
    <p:extLst>
      <p:ext uri="{BB962C8B-B14F-4D97-AF65-F5344CB8AC3E}">
        <p14:creationId xmlns:p14="http://schemas.microsoft.com/office/powerpoint/2010/main" val="6733897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Bioinformatics mini-series	</a:t>
            </a:r>
            <a:endParaRPr lang="en-GB" dirty="0"/>
          </a:p>
        </p:txBody>
      </p:sp>
      <p:sp>
        <p:nvSpPr>
          <p:cNvPr id="3" name="Content Placeholder 2"/>
          <p:cNvSpPr>
            <a:spLocks noGrp="1"/>
          </p:cNvSpPr>
          <p:nvPr>
            <p:ph idx="1"/>
          </p:nvPr>
        </p:nvSpPr>
        <p:spPr/>
        <p:txBody>
          <a:bodyPr/>
          <a:lstStyle/>
          <a:p>
            <a:r>
              <a:rPr lang="en-GB" dirty="0" smtClean="0"/>
              <a:t>Part1: An Introduction to </a:t>
            </a:r>
            <a:r>
              <a:rPr lang="en-GB" dirty="0" err="1" smtClean="0"/>
              <a:t>scRNA-Seq</a:t>
            </a:r>
            <a:r>
              <a:rPr lang="en-GB" dirty="0" smtClean="0"/>
              <a:t> Data Analysis.</a:t>
            </a:r>
          </a:p>
          <a:p>
            <a:r>
              <a:rPr lang="en-GB" dirty="0" smtClean="0"/>
              <a:t>Part2: Ordering Cells: Pseudo-time and Trajectory Building</a:t>
            </a:r>
          </a:p>
          <a:p>
            <a:pPr lvl="1"/>
            <a:r>
              <a:rPr lang="en-GB" dirty="0" smtClean="0"/>
              <a:t>16</a:t>
            </a:r>
            <a:r>
              <a:rPr lang="en-GB" baseline="30000" dirty="0" smtClean="0"/>
              <a:t>th</a:t>
            </a:r>
            <a:r>
              <a:rPr lang="en-GB" dirty="0" smtClean="0"/>
              <a:t> September Richard Mitter</a:t>
            </a:r>
          </a:p>
          <a:p>
            <a:endParaRPr lang="en-GB" dirty="0"/>
          </a:p>
          <a:p>
            <a:r>
              <a:rPr lang="en-GB" dirty="0" smtClean="0"/>
              <a:t>Future instalments</a:t>
            </a:r>
          </a:p>
          <a:p>
            <a:pPr lvl="1"/>
            <a:r>
              <a:rPr lang="en-GB" dirty="0" smtClean="0"/>
              <a:t>Data Integration across multiple sets of cells &amp; multiple species</a:t>
            </a:r>
          </a:p>
          <a:p>
            <a:pPr lvl="1"/>
            <a:r>
              <a:rPr lang="en-GB" dirty="0" smtClean="0"/>
              <a:t>Cell characterisation and atlas </a:t>
            </a:r>
            <a:r>
              <a:rPr lang="en-GB" dirty="0"/>
              <a:t>d</a:t>
            </a:r>
            <a:r>
              <a:rPr lang="en-GB" dirty="0" smtClean="0"/>
              <a:t>atasets</a:t>
            </a:r>
          </a:p>
          <a:p>
            <a:pPr lvl="1"/>
            <a:r>
              <a:rPr lang="en-GB" dirty="0" err="1" smtClean="0"/>
              <a:t>scATAC-Seq</a:t>
            </a:r>
            <a:r>
              <a:rPr lang="en-GB" dirty="0" smtClean="0"/>
              <a:t> Analysis</a:t>
            </a:r>
          </a:p>
          <a:p>
            <a:pPr lvl="1"/>
            <a:r>
              <a:rPr lang="en-GB" dirty="0" smtClean="0"/>
              <a:t>Correcting for systematic effects</a:t>
            </a:r>
          </a:p>
          <a:p>
            <a:endParaRPr lang="en-GB" dirty="0" smtClean="0"/>
          </a:p>
          <a:p>
            <a:endParaRPr lang="en-GB" dirty="0" smtClean="0"/>
          </a:p>
          <a:p>
            <a:endParaRPr lang="en-GB" dirty="0" smtClean="0"/>
          </a:p>
          <a:p>
            <a:pPr marL="457200" lvl="1" indent="0">
              <a:buNone/>
            </a:pPr>
            <a:endParaRPr lang="en-GB" dirty="0"/>
          </a:p>
        </p:txBody>
      </p:sp>
    </p:spTree>
    <p:extLst>
      <p:ext uri="{BB962C8B-B14F-4D97-AF65-F5344CB8AC3E}">
        <p14:creationId xmlns:p14="http://schemas.microsoft.com/office/powerpoint/2010/main" val="10730557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scRNA-Seq</a:t>
            </a:r>
            <a:r>
              <a:rPr lang="en-US" dirty="0" smtClean="0"/>
              <a:t> in BABS</a:t>
            </a:r>
            <a:endParaRPr lang="en-GB" dirty="0"/>
          </a:p>
        </p:txBody>
      </p:sp>
      <p:sp>
        <p:nvSpPr>
          <p:cNvPr id="3" name="Content Placeholder 2"/>
          <p:cNvSpPr>
            <a:spLocks noGrp="1"/>
          </p:cNvSpPr>
          <p:nvPr>
            <p:ph idx="1"/>
          </p:nvPr>
        </p:nvSpPr>
        <p:spPr>
          <a:xfrm>
            <a:off x="838200" y="1825625"/>
            <a:ext cx="3581400" cy="517525"/>
          </a:xfrm>
        </p:spPr>
        <p:txBody>
          <a:bodyPr/>
          <a:lstStyle/>
          <a:p>
            <a:r>
              <a:rPr lang="en-GB" dirty="0" smtClean="0"/>
              <a:t>48 Single cell projects</a:t>
            </a:r>
            <a:endParaRPr lang="en-GB" dirty="0"/>
          </a:p>
        </p:txBody>
      </p:sp>
      <p:sp>
        <p:nvSpPr>
          <p:cNvPr id="6" name="TextBox 5"/>
          <p:cNvSpPr txBox="1"/>
          <p:nvPr/>
        </p:nvSpPr>
        <p:spPr>
          <a:xfrm>
            <a:off x="7248525" y="1899721"/>
            <a:ext cx="3009900" cy="369332"/>
          </a:xfrm>
          <a:prstGeom prst="rect">
            <a:avLst/>
          </a:prstGeom>
          <a:noFill/>
        </p:spPr>
        <p:txBody>
          <a:bodyPr wrap="square" rtlCol="0">
            <a:spAutoFit/>
          </a:bodyPr>
          <a:lstStyle/>
          <a:p>
            <a:r>
              <a:rPr lang="en-GB" dirty="0" smtClean="0"/>
              <a:t>Cell count per project</a:t>
            </a:r>
            <a:endParaRPr lang="en-GB"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2630486"/>
            <a:ext cx="2857500" cy="38100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0" y="2478086"/>
            <a:ext cx="3333750" cy="3333750"/>
          </a:xfrm>
          <a:prstGeom prst="rect">
            <a:avLst/>
          </a:prstGeom>
        </p:spPr>
      </p:pic>
    </p:spTree>
    <p:extLst>
      <p:ext uri="{BB962C8B-B14F-4D97-AF65-F5344CB8AC3E}">
        <p14:creationId xmlns:p14="http://schemas.microsoft.com/office/powerpoint/2010/main" val="2676821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scRNA-Seq</a:t>
            </a:r>
            <a:r>
              <a:rPr lang="en-US" dirty="0" smtClean="0"/>
              <a:t> analysis overview</a:t>
            </a:r>
            <a:endParaRPr lang="en-GB" dirty="0"/>
          </a:p>
        </p:txBody>
      </p:sp>
      <p:sp>
        <p:nvSpPr>
          <p:cNvPr id="5" name="TextBox 4"/>
          <p:cNvSpPr txBox="1"/>
          <p:nvPr/>
        </p:nvSpPr>
        <p:spPr>
          <a:xfrm>
            <a:off x="564134" y="2858965"/>
            <a:ext cx="1679067" cy="369452"/>
          </a:xfrm>
          <a:prstGeom prst="rect">
            <a:avLst/>
          </a:prstGeom>
          <a:noFill/>
          <a:ln>
            <a:solidFill>
              <a:schemeClr val="accent1">
                <a:lumMod val="60000"/>
                <a:lumOff val="40000"/>
              </a:schemeClr>
            </a:solidFill>
          </a:ln>
        </p:spPr>
        <p:txBody>
          <a:bodyPr wrap="square" rtlCol="0">
            <a:spAutoFit/>
          </a:bodyPr>
          <a:lstStyle/>
          <a:p>
            <a:pPr algn="ctr"/>
            <a:r>
              <a:rPr lang="en-GB" dirty="0" smtClean="0">
                <a:latin typeface="Trebuchet MS" panose="020B0603020202020204" pitchFamily="34" charset="0"/>
              </a:rPr>
              <a:t>Quantification</a:t>
            </a:r>
            <a:endParaRPr lang="en-GB" dirty="0">
              <a:latin typeface="Trebuchet MS" panose="020B0603020202020204" pitchFamily="34" charset="0"/>
            </a:endParaRPr>
          </a:p>
        </p:txBody>
      </p:sp>
      <p:sp>
        <p:nvSpPr>
          <p:cNvPr id="6" name="TextBox 5"/>
          <p:cNvSpPr txBox="1"/>
          <p:nvPr/>
        </p:nvSpPr>
        <p:spPr>
          <a:xfrm>
            <a:off x="2965577" y="2850613"/>
            <a:ext cx="483235" cy="369332"/>
          </a:xfrm>
          <a:prstGeom prst="rect">
            <a:avLst/>
          </a:prstGeom>
          <a:noFill/>
          <a:ln>
            <a:solidFill>
              <a:schemeClr val="accent1">
                <a:lumMod val="60000"/>
                <a:lumOff val="40000"/>
              </a:schemeClr>
            </a:solidFill>
          </a:ln>
        </p:spPr>
        <p:txBody>
          <a:bodyPr wrap="square" rtlCol="0">
            <a:spAutoFit/>
          </a:bodyPr>
          <a:lstStyle/>
          <a:p>
            <a:r>
              <a:rPr lang="en-GB" dirty="0" smtClean="0">
                <a:latin typeface="Trebuchet MS" panose="020B0603020202020204" pitchFamily="34" charset="0"/>
              </a:rPr>
              <a:t>QC</a:t>
            </a:r>
            <a:endParaRPr lang="en-GB" dirty="0">
              <a:latin typeface="Trebuchet MS" panose="020B0603020202020204" pitchFamily="34" charset="0"/>
            </a:endParaRPr>
          </a:p>
        </p:txBody>
      </p:sp>
      <p:sp>
        <p:nvSpPr>
          <p:cNvPr id="7" name="TextBox 6"/>
          <p:cNvSpPr txBox="1"/>
          <p:nvPr/>
        </p:nvSpPr>
        <p:spPr>
          <a:xfrm>
            <a:off x="5690108" y="2859085"/>
            <a:ext cx="1798320" cy="369332"/>
          </a:xfrm>
          <a:prstGeom prst="rect">
            <a:avLst/>
          </a:prstGeom>
          <a:noFill/>
          <a:ln>
            <a:solidFill>
              <a:schemeClr val="accent1">
                <a:lumMod val="60000"/>
                <a:lumOff val="40000"/>
              </a:schemeClr>
            </a:solidFill>
          </a:ln>
        </p:spPr>
        <p:txBody>
          <a:bodyPr wrap="square" rtlCol="0">
            <a:spAutoFit/>
          </a:bodyPr>
          <a:lstStyle/>
          <a:p>
            <a:r>
              <a:rPr lang="en-GB" dirty="0" smtClean="0">
                <a:latin typeface="Trebuchet MS" panose="020B0603020202020204" pitchFamily="34" charset="0"/>
              </a:rPr>
              <a:t>Data processing</a:t>
            </a:r>
            <a:endParaRPr lang="en-GB" dirty="0">
              <a:latin typeface="Trebuchet MS" panose="020B0603020202020204" pitchFamily="34" charset="0"/>
            </a:endParaRPr>
          </a:p>
        </p:txBody>
      </p:sp>
      <p:sp>
        <p:nvSpPr>
          <p:cNvPr id="8" name="TextBox 7"/>
          <p:cNvSpPr txBox="1"/>
          <p:nvPr/>
        </p:nvSpPr>
        <p:spPr>
          <a:xfrm>
            <a:off x="10042144" y="2849146"/>
            <a:ext cx="1030224" cy="369332"/>
          </a:xfrm>
          <a:prstGeom prst="rect">
            <a:avLst/>
          </a:prstGeom>
          <a:noFill/>
          <a:ln>
            <a:solidFill>
              <a:schemeClr val="accent1">
                <a:lumMod val="60000"/>
                <a:lumOff val="40000"/>
              </a:schemeClr>
            </a:solidFill>
          </a:ln>
        </p:spPr>
        <p:txBody>
          <a:bodyPr wrap="square" rtlCol="0">
            <a:spAutoFit/>
          </a:bodyPr>
          <a:lstStyle/>
          <a:p>
            <a:r>
              <a:rPr lang="en-GB" dirty="0" smtClean="0">
                <a:latin typeface="Trebuchet MS" panose="020B0603020202020204" pitchFamily="34" charset="0"/>
              </a:rPr>
              <a:t>Biology</a:t>
            </a:r>
            <a:endParaRPr lang="en-GB" dirty="0">
              <a:latin typeface="Trebuchet MS" panose="020B0603020202020204" pitchFamily="34" charset="0"/>
            </a:endParaRPr>
          </a:p>
        </p:txBody>
      </p:sp>
      <p:sp>
        <p:nvSpPr>
          <p:cNvPr id="9" name="TextBox 8"/>
          <p:cNvSpPr txBox="1"/>
          <p:nvPr/>
        </p:nvSpPr>
        <p:spPr>
          <a:xfrm>
            <a:off x="8323961" y="2849146"/>
            <a:ext cx="490728" cy="369332"/>
          </a:xfrm>
          <a:prstGeom prst="rect">
            <a:avLst/>
          </a:prstGeom>
          <a:noFill/>
          <a:ln>
            <a:solidFill>
              <a:schemeClr val="accent1">
                <a:lumMod val="60000"/>
                <a:lumOff val="40000"/>
              </a:schemeClr>
            </a:solidFill>
          </a:ln>
        </p:spPr>
        <p:txBody>
          <a:bodyPr wrap="square" rtlCol="0">
            <a:spAutoFit/>
          </a:bodyPr>
          <a:lstStyle/>
          <a:p>
            <a:r>
              <a:rPr lang="en-GB" dirty="0" smtClean="0">
                <a:latin typeface="Trebuchet MS" panose="020B0603020202020204" pitchFamily="34" charset="0"/>
              </a:rPr>
              <a:t>QC</a:t>
            </a:r>
            <a:endParaRPr lang="en-GB" dirty="0">
              <a:latin typeface="Trebuchet MS" panose="020B0603020202020204" pitchFamily="34" charset="0"/>
            </a:endParaRPr>
          </a:p>
        </p:txBody>
      </p:sp>
      <p:sp>
        <p:nvSpPr>
          <p:cNvPr id="10" name="Isosceles Triangle 9"/>
          <p:cNvSpPr/>
          <p:nvPr/>
        </p:nvSpPr>
        <p:spPr>
          <a:xfrm rot="5400000">
            <a:off x="4595830" y="2748576"/>
            <a:ext cx="399051" cy="57340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3664433" y="2377474"/>
            <a:ext cx="2282083" cy="369332"/>
          </a:xfrm>
          <a:prstGeom prst="rect">
            <a:avLst/>
          </a:prstGeom>
          <a:noFill/>
        </p:spPr>
        <p:txBody>
          <a:bodyPr wrap="square" rtlCol="0">
            <a:spAutoFit/>
          </a:bodyPr>
          <a:lstStyle/>
          <a:p>
            <a:r>
              <a:rPr lang="en-GB" dirty="0" smtClean="0"/>
              <a:t>Integration (optional)</a:t>
            </a:r>
            <a:endParaRPr lang="en-GB" dirty="0"/>
          </a:p>
        </p:txBody>
      </p:sp>
      <p:sp>
        <p:nvSpPr>
          <p:cNvPr id="26" name="TextBox 25"/>
          <p:cNvSpPr txBox="1"/>
          <p:nvPr/>
        </p:nvSpPr>
        <p:spPr>
          <a:xfrm>
            <a:off x="2453132" y="3972496"/>
            <a:ext cx="1661287" cy="1477328"/>
          </a:xfrm>
          <a:prstGeom prst="rect">
            <a:avLst/>
          </a:prstGeom>
          <a:noFill/>
        </p:spPr>
        <p:txBody>
          <a:bodyPr wrap="square" rtlCol="0">
            <a:spAutoFit/>
          </a:bodyPr>
          <a:lstStyle/>
          <a:p>
            <a:r>
              <a:rPr lang="en-GB" dirty="0" smtClean="0"/>
              <a:t>Cell count</a:t>
            </a:r>
          </a:p>
          <a:p>
            <a:r>
              <a:rPr lang="en-GB" dirty="0" smtClean="0"/>
              <a:t>Gene count</a:t>
            </a:r>
          </a:p>
          <a:p>
            <a:r>
              <a:rPr lang="en-GB" dirty="0" smtClean="0"/>
              <a:t>Read count</a:t>
            </a:r>
          </a:p>
          <a:p>
            <a:r>
              <a:rPr lang="en-GB" dirty="0" smtClean="0"/>
              <a:t>Signal to noise</a:t>
            </a:r>
          </a:p>
          <a:p>
            <a:r>
              <a:rPr lang="en-GB" dirty="0" smtClean="0"/>
              <a:t>Saturation  </a:t>
            </a:r>
            <a:endParaRPr lang="en-GB" dirty="0"/>
          </a:p>
        </p:txBody>
      </p:sp>
      <p:sp>
        <p:nvSpPr>
          <p:cNvPr id="27" name="TextBox 26"/>
          <p:cNvSpPr txBox="1"/>
          <p:nvPr/>
        </p:nvSpPr>
        <p:spPr>
          <a:xfrm>
            <a:off x="460248" y="3972496"/>
            <a:ext cx="1731264" cy="1754326"/>
          </a:xfrm>
          <a:prstGeom prst="rect">
            <a:avLst/>
          </a:prstGeom>
          <a:noFill/>
        </p:spPr>
        <p:txBody>
          <a:bodyPr wrap="square" rtlCol="0">
            <a:spAutoFit/>
          </a:bodyPr>
          <a:lstStyle/>
          <a:p>
            <a:r>
              <a:rPr lang="en-GB" dirty="0" smtClean="0"/>
              <a:t>Alignment</a:t>
            </a:r>
          </a:p>
          <a:p>
            <a:r>
              <a:rPr lang="en-GB" dirty="0" smtClean="0"/>
              <a:t>Deconvolution</a:t>
            </a:r>
          </a:p>
          <a:p>
            <a:r>
              <a:rPr lang="en-GB" dirty="0" smtClean="0"/>
              <a:t>  Cell / UMI </a:t>
            </a:r>
          </a:p>
          <a:p>
            <a:r>
              <a:rPr lang="en-GB" dirty="0"/>
              <a:t> </a:t>
            </a:r>
            <a:r>
              <a:rPr lang="en-GB" dirty="0" smtClean="0"/>
              <a:t> barcodes</a:t>
            </a:r>
          </a:p>
          <a:p>
            <a:r>
              <a:rPr lang="en-GB" dirty="0" smtClean="0"/>
              <a:t>Quantification</a:t>
            </a:r>
          </a:p>
          <a:p>
            <a:r>
              <a:rPr lang="en-GB" dirty="0" smtClean="0"/>
              <a:t>  </a:t>
            </a:r>
            <a:endParaRPr lang="en-GB" dirty="0"/>
          </a:p>
        </p:txBody>
      </p:sp>
      <p:sp>
        <p:nvSpPr>
          <p:cNvPr id="28" name="TextBox 27"/>
          <p:cNvSpPr txBox="1"/>
          <p:nvPr/>
        </p:nvSpPr>
        <p:spPr>
          <a:xfrm>
            <a:off x="5471414" y="3972496"/>
            <a:ext cx="2164080" cy="1754326"/>
          </a:xfrm>
          <a:prstGeom prst="rect">
            <a:avLst/>
          </a:prstGeom>
          <a:noFill/>
        </p:spPr>
        <p:txBody>
          <a:bodyPr wrap="square" rtlCol="0">
            <a:spAutoFit/>
          </a:bodyPr>
          <a:lstStyle/>
          <a:p>
            <a:r>
              <a:rPr lang="en-GB" dirty="0" smtClean="0"/>
              <a:t>Normalisation</a:t>
            </a:r>
          </a:p>
          <a:p>
            <a:r>
              <a:rPr lang="en-GB" dirty="0" smtClean="0"/>
              <a:t>Feature selection</a:t>
            </a:r>
          </a:p>
          <a:p>
            <a:r>
              <a:rPr lang="en-GB" dirty="0" smtClean="0"/>
              <a:t>Dimension reduction</a:t>
            </a:r>
          </a:p>
          <a:p>
            <a:r>
              <a:rPr lang="en-GB" dirty="0" smtClean="0"/>
              <a:t>Clustering </a:t>
            </a:r>
          </a:p>
          <a:p>
            <a:r>
              <a:rPr lang="en-GB" dirty="0" smtClean="0"/>
              <a:t>t-SNE/UMAP</a:t>
            </a:r>
          </a:p>
          <a:p>
            <a:r>
              <a:rPr lang="en-GB" dirty="0" smtClean="0"/>
              <a:t>  </a:t>
            </a:r>
            <a:endParaRPr lang="en-GB" dirty="0"/>
          </a:p>
        </p:txBody>
      </p:sp>
      <p:sp>
        <p:nvSpPr>
          <p:cNvPr id="29" name="TextBox 28"/>
          <p:cNvSpPr txBox="1"/>
          <p:nvPr/>
        </p:nvSpPr>
        <p:spPr>
          <a:xfrm>
            <a:off x="7764653" y="3972496"/>
            <a:ext cx="1729994" cy="1200329"/>
          </a:xfrm>
          <a:prstGeom prst="rect">
            <a:avLst/>
          </a:prstGeom>
          <a:noFill/>
        </p:spPr>
        <p:txBody>
          <a:bodyPr wrap="square" rtlCol="0">
            <a:spAutoFit/>
          </a:bodyPr>
          <a:lstStyle/>
          <a:p>
            <a:r>
              <a:rPr lang="en-GB" dirty="0" smtClean="0"/>
              <a:t>Low count cells</a:t>
            </a:r>
          </a:p>
          <a:p>
            <a:r>
              <a:rPr lang="en-GB" dirty="0" smtClean="0"/>
              <a:t>Doublets </a:t>
            </a:r>
          </a:p>
          <a:p>
            <a:r>
              <a:rPr lang="en-GB" dirty="0" smtClean="0"/>
              <a:t>Mitochondrial</a:t>
            </a:r>
          </a:p>
          <a:p>
            <a:r>
              <a:rPr lang="en-GB" dirty="0" smtClean="0"/>
              <a:t>  </a:t>
            </a:r>
            <a:endParaRPr lang="en-GB" dirty="0"/>
          </a:p>
        </p:txBody>
      </p:sp>
      <p:sp>
        <p:nvSpPr>
          <p:cNvPr id="35" name="TextBox 34"/>
          <p:cNvSpPr txBox="1"/>
          <p:nvPr/>
        </p:nvSpPr>
        <p:spPr>
          <a:xfrm>
            <a:off x="9623806" y="3972496"/>
            <a:ext cx="2254250" cy="1477328"/>
          </a:xfrm>
          <a:prstGeom prst="rect">
            <a:avLst/>
          </a:prstGeom>
          <a:noFill/>
        </p:spPr>
        <p:txBody>
          <a:bodyPr wrap="square" rtlCol="0">
            <a:spAutoFit/>
          </a:bodyPr>
          <a:lstStyle/>
          <a:p>
            <a:r>
              <a:rPr lang="en-GB" dirty="0" smtClean="0"/>
              <a:t>Cell characterisation</a:t>
            </a:r>
          </a:p>
          <a:p>
            <a:r>
              <a:rPr lang="en-US" dirty="0" smtClean="0"/>
              <a:t>Differential analysis</a:t>
            </a:r>
          </a:p>
          <a:p>
            <a:endParaRPr lang="en-GB" dirty="0" smtClean="0"/>
          </a:p>
          <a:p>
            <a:endParaRPr lang="en-GB" dirty="0" smtClean="0"/>
          </a:p>
          <a:p>
            <a:r>
              <a:rPr lang="en-GB" dirty="0" smtClean="0"/>
              <a:t>  </a:t>
            </a:r>
            <a:endParaRPr lang="en-GB" dirty="0"/>
          </a:p>
        </p:txBody>
      </p:sp>
      <p:cxnSp>
        <p:nvCxnSpPr>
          <p:cNvPr id="40" name="Straight Arrow Connector 39"/>
          <p:cNvCxnSpPr>
            <a:stCxn id="5" idx="3"/>
          </p:cNvCxnSpPr>
          <p:nvPr/>
        </p:nvCxnSpPr>
        <p:spPr>
          <a:xfrm flipV="1">
            <a:off x="2243201" y="3028666"/>
            <a:ext cx="365442" cy="15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6" idx="1"/>
          </p:cNvCxnSpPr>
          <p:nvPr/>
        </p:nvCxnSpPr>
        <p:spPr>
          <a:xfrm>
            <a:off x="2563368" y="3033812"/>
            <a:ext cx="402209" cy="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p:cNvCxnSpPr>
          <p:nvPr/>
        </p:nvCxnSpPr>
        <p:spPr>
          <a:xfrm flipV="1">
            <a:off x="3448812" y="3033812"/>
            <a:ext cx="387286" cy="1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063553" y="3028666"/>
            <a:ext cx="217932" cy="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 idx="3"/>
          </p:cNvCxnSpPr>
          <p:nvPr/>
        </p:nvCxnSpPr>
        <p:spPr>
          <a:xfrm flipV="1">
            <a:off x="7488428" y="3042284"/>
            <a:ext cx="513017" cy="1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9" idx="3"/>
          </p:cNvCxnSpPr>
          <p:nvPr/>
        </p:nvCxnSpPr>
        <p:spPr>
          <a:xfrm flipV="1">
            <a:off x="8814689" y="3028666"/>
            <a:ext cx="624586" cy="5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10" idx="3"/>
          </p:cNvCxnSpPr>
          <p:nvPr/>
        </p:nvCxnSpPr>
        <p:spPr>
          <a:xfrm flipV="1">
            <a:off x="3836098" y="3035279"/>
            <a:ext cx="672555" cy="7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7" idx="1"/>
          </p:cNvCxnSpPr>
          <p:nvPr/>
        </p:nvCxnSpPr>
        <p:spPr>
          <a:xfrm>
            <a:off x="5247132" y="3042284"/>
            <a:ext cx="442976" cy="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9" idx="1"/>
          </p:cNvCxnSpPr>
          <p:nvPr/>
        </p:nvCxnSpPr>
        <p:spPr>
          <a:xfrm flipV="1">
            <a:off x="7979156" y="3033812"/>
            <a:ext cx="344805" cy="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8" idx="1"/>
          </p:cNvCxnSpPr>
          <p:nvPr/>
        </p:nvCxnSpPr>
        <p:spPr>
          <a:xfrm>
            <a:off x="9414637" y="3033812"/>
            <a:ext cx="6275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3"/>
          </p:cNvCxnSpPr>
          <p:nvPr/>
        </p:nvCxnSpPr>
        <p:spPr>
          <a:xfrm flipV="1">
            <a:off x="11072368" y="3028666"/>
            <a:ext cx="602869" cy="5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5" idx="1"/>
          </p:cNvCxnSpPr>
          <p:nvPr/>
        </p:nvCxnSpPr>
        <p:spPr>
          <a:xfrm>
            <a:off x="112649" y="3042284"/>
            <a:ext cx="451485" cy="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51485" y="3393440"/>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354072" y="3393440"/>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091432" y="3381539"/>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454777" y="3336478"/>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635494" y="3336478"/>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406953" y="3353102"/>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750294" y="3392510"/>
            <a:ext cx="0" cy="2936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551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81418" y="1587747"/>
            <a:ext cx="5557791" cy="4557221"/>
            <a:chOff x="4726715" y="1368567"/>
            <a:chExt cx="5557791" cy="455722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26715" y="1368567"/>
              <a:ext cx="5557791" cy="4557221"/>
            </a:xfrm>
            <a:prstGeom prst="rect">
              <a:avLst/>
            </a:prstGeom>
          </p:spPr>
        </p:pic>
        <p:sp>
          <p:nvSpPr>
            <p:cNvPr id="19" name="Rectangle 18"/>
            <p:cNvSpPr/>
            <p:nvPr/>
          </p:nvSpPr>
          <p:spPr>
            <a:xfrm>
              <a:off x="5329180" y="1484804"/>
              <a:ext cx="1621542" cy="47269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4981418" y="2151740"/>
              <a:ext cx="1024521" cy="47269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6205275" y="2158478"/>
              <a:ext cx="1141268" cy="46596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7628094" y="3608432"/>
              <a:ext cx="2656411" cy="14687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7641038" y="1677437"/>
              <a:ext cx="2588189" cy="173690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p:cNvSpPr/>
          <p:nvPr/>
        </p:nvSpPr>
        <p:spPr>
          <a:xfrm>
            <a:off x="8067881" y="1940333"/>
            <a:ext cx="1015139" cy="1568555"/>
          </a:xfrm>
          <a:prstGeom prst="rect">
            <a:avLst/>
          </a:prstGeom>
          <a:solidFill>
            <a:srgbClr val="92D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089299" y="1940332"/>
            <a:ext cx="512117" cy="1568555"/>
          </a:xfrm>
          <a:prstGeom prst="rect">
            <a:avLst/>
          </a:prstGeom>
          <a:solidFill>
            <a:schemeClr val="bg2">
              <a:lumMod val="7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smtClean="0"/>
              <a:t>Quantification</a:t>
            </a:r>
            <a:endParaRPr lang="en-GB" dirty="0"/>
          </a:p>
        </p:txBody>
      </p:sp>
      <p:sp>
        <p:nvSpPr>
          <p:cNvPr id="3" name="Content Placeholder 2"/>
          <p:cNvSpPr>
            <a:spLocks noGrp="1"/>
          </p:cNvSpPr>
          <p:nvPr>
            <p:ph idx="1"/>
          </p:nvPr>
        </p:nvSpPr>
        <p:spPr>
          <a:xfrm>
            <a:off x="565693" y="1690688"/>
            <a:ext cx="4415725" cy="4351338"/>
          </a:xfrm>
        </p:spPr>
        <p:txBody>
          <a:bodyPr/>
          <a:lstStyle/>
          <a:p>
            <a:r>
              <a:rPr lang="en-US" dirty="0" smtClean="0"/>
              <a:t>Alignment</a:t>
            </a:r>
          </a:p>
          <a:p>
            <a:r>
              <a:rPr lang="en-US" dirty="0" smtClean="0"/>
              <a:t>Cell and molecule deconvolution</a:t>
            </a:r>
          </a:p>
          <a:p>
            <a:r>
              <a:rPr lang="en-US" dirty="0" smtClean="0"/>
              <a:t>Transcriptome quantification</a:t>
            </a:r>
          </a:p>
          <a:p>
            <a:r>
              <a:rPr lang="en-US" dirty="0" smtClean="0"/>
              <a:t>QC metrics</a:t>
            </a:r>
          </a:p>
          <a:p>
            <a:r>
              <a:rPr lang="en-US" dirty="0"/>
              <a:t>Cell </a:t>
            </a:r>
            <a:r>
              <a:rPr lang="en-US" dirty="0" smtClean="0"/>
              <a:t>calling</a:t>
            </a:r>
            <a:endParaRPr lang="en-US" dirty="0"/>
          </a:p>
        </p:txBody>
      </p:sp>
      <p:grpSp>
        <p:nvGrpSpPr>
          <p:cNvPr id="27" name="Group 26"/>
          <p:cNvGrpSpPr/>
          <p:nvPr/>
        </p:nvGrpSpPr>
        <p:grpSpPr>
          <a:xfrm>
            <a:off x="5470452" y="160497"/>
            <a:ext cx="6711943" cy="513498"/>
            <a:chOff x="5470452" y="160497"/>
            <a:chExt cx="6711943" cy="513498"/>
          </a:xfrm>
        </p:grpSpPr>
        <p:sp>
          <p:nvSpPr>
            <p:cNvPr id="5" name="TextBox 4"/>
            <p:cNvSpPr txBox="1"/>
            <p:nvPr userDrawn="1"/>
          </p:nvSpPr>
          <p:spPr>
            <a:xfrm>
              <a:off x="5786930" y="160497"/>
              <a:ext cx="1185165" cy="274320"/>
            </a:xfrm>
            <a:prstGeom prst="rect">
              <a:avLst/>
            </a:prstGeom>
            <a:noFill/>
            <a:ln>
              <a:solidFill>
                <a:srgbClr val="00B050"/>
              </a:solidFill>
            </a:ln>
          </p:spPr>
          <p:txBody>
            <a:bodyPr wrap="square" rtlCol="0" anchor="ctr">
              <a:spAutoFit/>
            </a:bodyPr>
            <a:lstStyle/>
            <a:p>
              <a:pPr algn="ctr"/>
              <a:r>
                <a:rPr lang="en-GB" sz="1200" dirty="0" smtClean="0">
                  <a:latin typeface="Trebuchet MS" panose="020B0603020202020204" pitchFamily="34" charset="0"/>
                </a:rPr>
                <a:t>Quantification</a:t>
              </a:r>
              <a:endParaRPr lang="en-GB" sz="1200" dirty="0">
                <a:latin typeface="Trebuchet MS" panose="020B0603020202020204" pitchFamily="34" charset="0"/>
              </a:endParaRPr>
            </a:p>
          </p:txBody>
        </p:sp>
        <p:sp>
          <p:nvSpPr>
            <p:cNvPr id="6" name="TextBox 5"/>
            <p:cNvSpPr txBox="1"/>
            <p:nvPr userDrawn="1"/>
          </p:nvSpPr>
          <p:spPr>
            <a:xfrm>
              <a:off x="7293680" y="160497"/>
              <a:ext cx="423863"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7" name="TextBox 6"/>
            <p:cNvSpPr txBox="1"/>
            <p:nvPr userDrawn="1"/>
          </p:nvSpPr>
          <p:spPr>
            <a:xfrm>
              <a:off x="8811817" y="160497"/>
              <a:ext cx="1321816" cy="274320"/>
            </a:xfrm>
            <a:prstGeom prst="rect">
              <a:avLst/>
            </a:prstGeom>
            <a:noFill/>
            <a:ln>
              <a:solidFill>
                <a:schemeClr val="bg2">
                  <a:lumMod val="90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8" name="TextBox 7"/>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9" name="TextBox 8"/>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0" name="Isosceles Triangle 9"/>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1" name="Straight Arrow Connector 10"/>
            <p:cNvCxnSpPr>
              <a:stCxn id="5" idx="3"/>
              <a:endCxn id="6"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0"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18" name="Straight Arrow Connector 17"/>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8490231" y="6130299"/>
            <a:ext cx="2471327" cy="371335"/>
          </a:xfrm>
          <a:prstGeom prst="rect">
            <a:avLst/>
          </a:prstGeom>
          <a:noFill/>
        </p:spPr>
        <p:txBody>
          <a:bodyPr wrap="square" rtlCol="0">
            <a:spAutoFit/>
          </a:bodyPr>
          <a:lstStyle/>
          <a:p>
            <a:r>
              <a:rPr lang="en-GB" dirty="0" err="1" smtClean="0"/>
              <a:t>Cellranger</a:t>
            </a:r>
            <a:r>
              <a:rPr lang="en-GB" dirty="0" smtClean="0"/>
              <a:t> QC report</a:t>
            </a:r>
            <a:endParaRPr lang="en-GB" dirty="0"/>
          </a:p>
        </p:txBody>
      </p:sp>
    </p:spTree>
    <p:extLst>
      <p:ext uri="{BB962C8B-B14F-4D97-AF65-F5344CB8AC3E}">
        <p14:creationId xmlns:p14="http://schemas.microsoft.com/office/powerpoint/2010/main" val="260640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cells</a:t>
            </a:r>
            <a:endParaRPr lang="en-GB" dirty="0"/>
          </a:p>
        </p:txBody>
      </p:sp>
      <p:sp>
        <p:nvSpPr>
          <p:cNvPr id="3" name="Content Placeholder 2"/>
          <p:cNvSpPr>
            <a:spLocks noGrp="1"/>
          </p:cNvSpPr>
          <p:nvPr>
            <p:ph idx="1"/>
          </p:nvPr>
        </p:nvSpPr>
        <p:spPr>
          <a:xfrm>
            <a:off x="838200" y="1825625"/>
            <a:ext cx="5624593" cy="4351338"/>
          </a:xfrm>
        </p:spPr>
        <p:txBody>
          <a:bodyPr>
            <a:normAutofit/>
          </a:bodyPr>
          <a:lstStyle/>
          <a:p>
            <a:r>
              <a:rPr lang="en-GB" sz="2000" dirty="0" smtClean="0"/>
              <a:t>ASF aim for 4,000</a:t>
            </a:r>
          </a:p>
          <a:p>
            <a:r>
              <a:rPr lang="en-GB" sz="2000" dirty="0" smtClean="0"/>
              <a:t>What is a good number?</a:t>
            </a:r>
          </a:p>
          <a:p>
            <a:pPr lvl="1"/>
            <a:r>
              <a:rPr lang="en-GB" sz="2000" dirty="0" smtClean="0"/>
              <a:t>Heterogeneity of your cell population.</a:t>
            </a:r>
          </a:p>
          <a:p>
            <a:pPr lvl="1"/>
            <a:r>
              <a:rPr lang="en-GB" sz="2000" dirty="0" smtClean="0"/>
              <a:t>Representation of your cell type of interest.</a:t>
            </a:r>
          </a:p>
          <a:p>
            <a:pPr lvl="1"/>
            <a:r>
              <a:rPr lang="en-GB" sz="2000" dirty="0" smtClean="0"/>
              <a:t>Trajectory resolution.</a:t>
            </a:r>
          </a:p>
          <a:p>
            <a:r>
              <a:rPr lang="en-GB" sz="2000" dirty="0" smtClean="0"/>
              <a:t>Enrich with FACS.</a:t>
            </a:r>
          </a:p>
          <a:p>
            <a:r>
              <a:rPr lang="en-GB" sz="2000" dirty="0" smtClean="0"/>
              <a:t>You won’t know until you have analysed the data.</a:t>
            </a:r>
          </a:p>
          <a:p>
            <a:pPr lvl="1"/>
            <a:r>
              <a:rPr lang="en-GB" sz="2000" dirty="0" smtClean="0"/>
              <a:t>Cell type dependent selection.</a:t>
            </a:r>
          </a:p>
          <a:p>
            <a:pPr lvl="1"/>
            <a:r>
              <a:rPr lang="en-GB" sz="2000" dirty="0" smtClean="0"/>
              <a:t>Stability of cells is cell type dependent.</a:t>
            </a:r>
          </a:p>
          <a:p>
            <a:r>
              <a:rPr lang="en-GB" sz="2000" dirty="0" smtClean="0"/>
              <a:t>Power calculation</a:t>
            </a:r>
          </a:p>
          <a:p>
            <a:pPr lvl="1"/>
            <a:r>
              <a:rPr lang="en-GB" sz="2000" dirty="0">
                <a:hlinkClick r:id="rId3"/>
              </a:rPr>
              <a:t>https://satijalab.org/howmanycells</a:t>
            </a:r>
            <a:endParaRPr lang="en-GB" sz="2000" dirty="0" smtClean="0"/>
          </a:p>
          <a:p>
            <a:endParaRPr lang="en-GB" sz="2400"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793737" y="582158"/>
            <a:ext cx="3011997" cy="3127844"/>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27741" y="3802991"/>
            <a:ext cx="3773837" cy="2939957"/>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85159" y="5963210"/>
            <a:ext cx="2652151" cy="697379"/>
          </a:xfrm>
          <a:prstGeom prst="rect">
            <a:avLst/>
          </a:prstGeom>
        </p:spPr>
      </p:pic>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098593" y="659913"/>
            <a:ext cx="1437795" cy="3050089"/>
          </a:xfrm>
          <a:prstGeom prst="rect">
            <a:avLst/>
          </a:prstGeom>
        </p:spPr>
      </p:pic>
      <p:grpSp>
        <p:nvGrpSpPr>
          <p:cNvPr id="23" name="Group 22"/>
          <p:cNvGrpSpPr/>
          <p:nvPr/>
        </p:nvGrpSpPr>
        <p:grpSpPr>
          <a:xfrm>
            <a:off x="5470452" y="160497"/>
            <a:ext cx="6711943" cy="513498"/>
            <a:chOff x="5470452" y="160497"/>
            <a:chExt cx="6711943" cy="513498"/>
          </a:xfrm>
        </p:grpSpPr>
        <p:sp>
          <p:nvSpPr>
            <p:cNvPr id="9" name="TextBox 8"/>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0" name="TextBox 9"/>
            <p:cNvSpPr txBox="1"/>
            <p:nvPr userDrawn="1"/>
          </p:nvSpPr>
          <p:spPr>
            <a:xfrm>
              <a:off x="7293680" y="160497"/>
              <a:ext cx="423863"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QC</a:t>
              </a:r>
              <a:endParaRPr lang="en-GB" sz="1200" dirty="0">
                <a:latin typeface="Trebuchet MS" panose="020B0603020202020204" pitchFamily="34" charset="0"/>
              </a:endParaRPr>
            </a:p>
          </p:txBody>
        </p:sp>
        <p:sp>
          <p:nvSpPr>
            <p:cNvPr id="11" name="TextBox 10"/>
            <p:cNvSpPr txBox="1"/>
            <p:nvPr userDrawn="1"/>
          </p:nvSpPr>
          <p:spPr>
            <a:xfrm>
              <a:off x="8811817" y="160497"/>
              <a:ext cx="1321816" cy="274320"/>
            </a:xfrm>
            <a:prstGeom prst="rect">
              <a:avLst/>
            </a:prstGeom>
            <a:noFill/>
            <a:ln>
              <a:solidFill>
                <a:schemeClr val="bg2">
                  <a:lumMod val="90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12" name="TextBox 11"/>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3" name="TextBox 12"/>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4" name="Isosceles Triangle 13"/>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5" name="Straight Arrow Connector 14"/>
            <p:cNvCxnSpPr>
              <a:stCxn id="9" idx="3"/>
              <a:endCxn id="10"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4"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2" name="Straight Arrow Connector 21"/>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454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a:t>
            </a:r>
            <a:r>
              <a:rPr lang="en-US" dirty="0" smtClean="0"/>
              <a:t>Viability: Number of reads in cells</a:t>
            </a:r>
            <a:endParaRPr lang="en-GB" dirty="0"/>
          </a:p>
        </p:txBody>
      </p:sp>
      <p:sp>
        <p:nvSpPr>
          <p:cNvPr id="3" name="Content Placeholder 2"/>
          <p:cNvSpPr>
            <a:spLocks noGrp="1"/>
          </p:cNvSpPr>
          <p:nvPr>
            <p:ph idx="1"/>
          </p:nvPr>
        </p:nvSpPr>
        <p:spPr>
          <a:xfrm>
            <a:off x="707756" y="3951070"/>
            <a:ext cx="4888424" cy="2435230"/>
          </a:xfrm>
        </p:spPr>
        <p:txBody>
          <a:bodyPr>
            <a:normAutofit fontScale="77500" lnSpcReduction="20000"/>
          </a:bodyPr>
          <a:lstStyle/>
          <a:p>
            <a:r>
              <a:rPr lang="en-GB" sz="2000" dirty="0" smtClean="0"/>
              <a:t>Pervasive.</a:t>
            </a:r>
          </a:p>
          <a:p>
            <a:r>
              <a:rPr lang="en-GB" sz="2000" dirty="0" smtClean="0"/>
              <a:t>Dilutes the true transcriptome signal.</a:t>
            </a:r>
          </a:p>
          <a:p>
            <a:r>
              <a:rPr lang="en-GB" sz="2000" dirty="0" smtClean="0"/>
              <a:t>Poor cell calling.</a:t>
            </a:r>
          </a:p>
          <a:p>
            <a:pPr lvl="1"/>
            <a:r>
              <a:rPr lang="en-GB" sz="1600" dirty="0" smtClean="0"/>
              <a:t>Many low count cells called as good cells </a:t>
            </a:r>
          </a:p>
          <a:p>
            <a:r>
              <a:rPr lang="en-GB" sz="2000" dirty="0" smtClean="0"/>
              <a:t>Reduced power to detect cell transcripts.</a:t>
            </a:r>
          </a:p>
          <a:p>
            <a:pPr lvl="1"/>
            <a:r>
              <a:rPr lang="en-GB" sz="1600" dirty="0" smtClean="0"/>
              <a:t>Low gene count</a:t>
            </a:r>
          </a:p>
          <a:p>
            <a:r>
              <a:rPr lang="en-GB" sz="2000" dirty="0" smtClean="0"/>
              <a:t>Cell characterisation.</a:t>
            </a:r>
          </a:p>
          <a:p>
            <a:r>
              <a:rPr lang="en-GB" sz="2000" dirty="0" smtClean="0"/>
              <a:t>Differential analysis.</a:t>
            </a:r>
          </a:p>
          <a:p>
            <a:r>
              <a:rPr lang="en-GB" sz="2000" dirty="0" smtClean="0"/>
              <a:t>Trajectory building.</a:t>
            </a:r>
          </a:p>
          <a:p>
            <a:endParaRPr lang="en-GB" sz="2000" dirty="0"/>
          </a:p>
          <a:p>
            <a:pPr marL="0" indent="0">
              <a:buNone/>
            </a:pPr>
            <a:endParaRPr lang="en-GB" sz="2000" dirty="0"/>
          </a:p>
        </p:txBody>
      </p:sp>
      <p:grpSp>
        <p:nvGrpSpPr>
          <p:cNvPr id="9" name="Group 8"/>
          <p:cNvGrpSpPr/>
          <p:nvPr/>
        </p:nvGrpSpPr>
        <p:grpSpPr>
          <a:xfrm>
            <a:off x="6876165" y="1528459"/>
            <a:ext cx="3579053" cy="4102320"/>
            <a:chOff x="6797298" y="1518833"/>
            <a:chExt cx="4237495" cy="4783389"/>
          </a:xfrm>
        </p:grpSpPr>
        <p:grpSp>
          <p:nvGrpSpPr>
            <p:cNvPr id="8" name="Group 7"/>
            <p:cNvGrpSpPr/>
            <p:nvPr/>
          </p:nvGrpSpPr>
          <p:grpSpPr>
            <a:xfrm>
              <a:off x="6797298" y="1518833"/>
              <a:ext cx="4237495" cy="4783389"/>
              <a:chOff x="6797298" y="1518833"/>
              <a:chExt cx="4237495" cy="4783389"/>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97298" y="1518833"/>
                <a:ext cx="4237495" cy="4783389"/>
              </a:xfrm>
              <a:prstGeom prst="rect">
                <a:avLst/>
              </a:prstGeom>
            </p:spPr>
          </p:pic>
          <p:sp>
            <p:nvSpPr>
              <p:cNvPr id="5" name="Rectangle 4"/>
              <p:cNvSpPr/>
              <p:nvPr/>
            </p:nvSpPr>
            <p:spPr>
              <a:xfrm>
                <a:off x="6927742" y="4866468"/>
                <a:ext cx="3983065" cy="302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Rectangle 5"/>
            <p:cNvSpPr/>
            <p:nvPr/>
          </p:nvSpPr>
          <p:spPr>
            <a:xfrm>
              <a:off x="8849532" y="1976035"/>
              <a:ext cx="984143" cy="2727702"/>
            </a:xfrm>
            <a:prstGeom prst="rect">
              <a:avLst/>
            </a:prstGeom>
            <a:solidFill>
              <a:srgbClr val="FF0000">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15692" y="3339885"/>
            <a:ext cx="2460049" cy="433951"/>
          </a:xfrm>
          <a:prstGeom prst="rect">
            <a:avLst/>
          </a:prstGeom>
        </p:spPr>
      </p:pic>
      <p:grpSp>
        <p:nvGrpSpPr>
          <p:cNvPr id="12" name="Group 11"/>
          <p:cNvGrpSpPr/>
          <p:nvPr/>
        </p:nvGrpSpPr>
        <p:grpSpPr>
          <a:xfrm>
            <a:off x="5470452" y="160497"/>
            <a:ext cx="6711943" cy="513498"/>
            <a:chOff x="5470452" y="160497"/>
            <a:chExt cx="6711943" cy="513498"/>
          </a:xfrm>
        </p:grpSpPr>
        <p:sp>
          <p:nvSpPr>
            <p:cNvPr id="13" name="TextBox 12"/>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4" name="TextBox 13"/>
            <p:cNvSpPr txBox="1"/>
            <p:nvPr userDrawn="1"/>
          </p:nvSpPr>
          <p:spPr>
            <a:xfrm>
              <a:off x="7293680" y="160497"/>
              <a:ext cx="423863"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QC</a:t>
              </a:r>
              <a:endParaRPr lang="en-GB" sz="1200" dirty="0">
                <a:latin typeface="Trebuchet MS" panose="020B0603020202020204" pitchFamily="34" charset="0"/>
              </a:endParaRPr>
            </a:p>
          </p:txBody>
        </p:sp>
        <p:sp>
          <p:nvSpPr>
            <p:cNvPr id="15" name="TextBox 14"/>
            <p:cNvSpPr txBox="1"/>
            <p:nvPr userDrawn="1"/>
          </p:nvSpPr>
          <p:spPr>
            <a:xfrm>
              <a:off x="8811817" y="160497"/>
              <a:ext cx="1321816" cy="274320"/>
            </a:xfrm>
            <a:prstGeom prst="rect">
              <a:avLst/>
            </a:prstGeom>
            <a:noFill/>
            <a:ln>
              <a:solidFill>
                <a:schemeClr val="bg2">
                  <a:lumMod val="90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16" name="TextBox 15"/>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7" name="TextBox 16"/>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8" name="Isosceles Triangle 17"/>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9" name="Straight Arrow Connector 18"/>
            <p:cNvCxnSpPr>
              <a:stCxn id="13" idx="3"/>
              <a:endCxn id="14"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3"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6" name="Straight Arrow Connector 25"/>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15692" y="1720312"/>
            <a:ext cx="2408695" cy="1549830"/>
          </a:xfrm>
          <a:prstGeom prst="rect">
            <a:avLst/>
          </a:prstGeom>
        </p:spPr>
      </p:pic>
      <p:sp>
        <p:nvSpPr>
          <p:cNvPr id="7" name="TextBox 6"/>
          <p:cNvSpPr txBox="1"/>
          <p:nvPr/>
        </p:nvSpPr>
        <p:spPr>
          <a:xfrm>
            <a:off x="3553869" y="1976035"/>
            <a:ext cx="2233061" cy="923330"/>
          </a:xfrm>
          <a:prstGeom prst="rect">
            <a:avLst/>
          </a:prstGeom>
          <a:noFill/>
        </p:spPr>
        <p:txBody>
          <a:bodyPr wrap="square" rtlCol="0">
            <a:spAutoFit/>
          </a:bodyPr>
          <a:lstStyle/>
          <a:p>
            <a:r>
              <a:rPr lang="en-GB" dirty="0" smtClean="0"/>
              <a:t>Cell death</a:t>
            </a:r>
          </a:p>
          <a:p>
            <a:r>
              <a:rPr lang="en-GB" dirty="0" smtClean="0"/>
              <a:t>Lysis</a:t>
            </a:r>
          </a:p>
          <a:p>
            <a:r>
              <a:rPr lang="en-GB" dirty="0" smtClean="0"/>
              <a:t>Ambient RNA</a:t>
            </a:r>
            <a:endParaRPr lang="en-GB" dirty="0"/>
          </a:p>
        </p:txBody>
      </p:sp>
    </p:spTree>
    <p:extLst>
      <p:ext uri="{BB962C8B-B14F-4D97-AF65-F5344CB8AC3E}">
        <p14:creationId xmlns:p14="http://schemas.microsoft.com/office/powerpoint/2010/main" val="3299928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Saturation</a:t>
            </a:r>
            <a:endParaRPr lang="en-GB" dirty="0"/>
          </a:p>
        </p:txBody>
      </p:sp>
      <p:sp>
        <p:nvSpPr>
          <p:cNvPr id="3" name="Content Placeholder 2"/>
          <p:cNvSpPr>
            <a:spLocks noGrp="1"/>
          </p:cNvSpPr>
          <p:nvPr>
            <p:ph idx="1"/>
          </p:nvPr>
        </p:nvSpPr>
        <p:spPr>
          <a:xfrm>
            <a:off x="838200" y="1825625"/>
            <a:ext cx="3330844" cy="4351338"/>
          </a:xfrm>
        </p:spPr>
        <p:txBody>
          <a:bodyPr/>
          <a:lstStyle/>
          <a:p>
            <a:r>
              <a:rPr lang="en-GB" dirty="0" smtClean="0"/>
              <a:t>How much of the transcriptional signal you have sampled.</a:t>
            </a:r>
          </a:p>
          <a:p>
            <a:r>
              <a:rPr lang="en-GB" dirty="0" smtClean="0"/>
              <a:t>Cost</a:t>
            </a:r>
          </a:p>
          <a:p>
            <a:r>
              <a:rPr lang="en-GB" dirty="0" smtClean="0"/>
              <a:t>More cells with less sequencing</a:t>
            </a:r>
            <a:endParaRPr lang="en-GB"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82706" y="1701676"/>
            <a:ext cx="2867186" cy="1331194"/>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82706" y="3239536"/>
            <a:ext cx="3113867" cy="1790983"/>
          </a:xfrm>
          <a:prstGeom prst="rect">
            <a:avLst/>
          </a:prstGeom>
        </p:spPr>
      </p:pic>
      <p:sp>
        <p:nvSpPr>
          <p:cNvPr id="9" name="Rectangle 8"/>
          <p:cNvSpPr/>
          <p:nvPr/>
        </p:nvSpPr>
        <p:spPr>
          <a:xfrm>
            <a:off x="4943959" y="3974909"/>
            <a:ext cx="3175861" cy="1782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569361" y="1720927"/>
            <a:ext cx="2676505" cy="2149247"/>
          </a:xfrm>
          <a:prstGeom prst="rect">
            <a:avLst/>
          </a:prstGeom>
        </p:spPr>
      </p:pic>
      <p:sp>
        <p:nvSpPr>
          <p:cNvPr id="11" name="Rectangle 10"/>
          <p:cNvSpPr/>
          <p:nvPr/>
        </p:nvSpPr>
        <p:spPr>
          <a:xfrm>
            <a:off x="8469178" y="3665358"/>
            <a:ext cx="2892371" cy="1782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p:cNvGrpSpPr/>
          <p:nvPr/>
        </p:nvGrpSpPr>
        <p:grpSpPr>
          <a:xfrm>
            <a:off x="5470452" y="160497"/>
            <a:ext cx="6711943" cy="513498"/>
            <a:chOff x="5470452" y="160497"/>
            <a:chExt cx="6711943" cy="513498"/>
          </a:xfrm>
        </p:grpSpPr>
        <p:sp>
          <p:nvSpPr>
            <p:cNvPr id="13" name="TextBox 12"/>
            <p:cNvSpPr txBox="1"/>
            <p:nvPr userDrawn="1"/>
          </p:nvSpPr>
          <p:spPr>
            <a:xfrm>
              <a:off x="5786930" y="160497"/>
              <a:ext cx="1185165" cy="274320"/>
            </a:xfrm>
            <a:prstGeom prst="rect">
              <a:avLst/>
            </a:prstGeom>
            <a:noFill/>
            <a:ln>
              <a:solidFill>
                <a:schemeClr val="bg2">
                  <a:lumMod val="75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Quantification</a:t>
              </a:r>
              <a:endParaRPr lang="en-GB" sz="1200" dirty="0">
                <a:solidFill>
                  <a:schemeClr val="bg2">
                    <a:lumMod val="90000"/>
                  </a:schemeClr>
                </a:solidFill>
                <a:latin typeface="Trebuchet MS" panose="020B0603020202020204" pitchFamily="34" charset="0"/>
              </a:endParaRPr>
            </a:p>
          </p:txBody>
        </p:sp>
        <p:sp>
          <p:nvSpPr>
            <p:cNvPr id="14" name="TextBox 13"/>
            <p:cNvSpPr txBox="1"/>
            <p:nvPr userDrawn="1"/>
          </p:nvSpPr>
          <p:spPr>
            <a:xfrm>
              <a:off x="7293680" y="160497"/>
              <a:ext cx="423863" cy="274320"/>
            </a:xfrm>
            <a:prstGeom prst="rect">
              <a:avLst/>
            </a:prstGeom>
            <a:noFill/>
            <a:ln>
              <a:solidFill>
                <a:srgbClr val="00B050"/>
              </a:solidFill>
            </a:ln>
          </p:spPr>
          <p:txBody>
            <a:bodyPr wrap="square" rtlCol="0" anchor="ctr">
              <a:spAutoFit/>
            </a:bodyPr>
            <a:lstStyle/>
            <a:p>
              <a:r>
                <a:rPr lang="en-GB" sz="1200" dirty="0" smtClean="0">
                  <a:latin typeface="Trebuchet MS" panose="020B0603020202020204" pitchFamily="34" charset="0"/>
                </a:rPr>
                <a:t>QC</a:t>
              </a:r>
              <a:endParaRPr lang="en-GB" sz="1200" dirty="0">
                <a:latin typeface="Trebuchet MS" panose="020B0603020202020204" pitchFamily="34" charset="0"/>
              </a:endParaRPr>
            </a:p>
          </p:txBody>
        </p:sp>
        <p:sp>
          <p:nvSpPr>
            <p:cNvPr id="15" name="TextBox 14"/>
            <p:cNvSpPr txBox="1"/>
            <p:nvPr userDrawn="1"/>
          </p:nvSpPr>
          <p:spPr>
            <a:xfrm>
              <a:off x="8811817" y="160497"/>
              <a:ext cx="1321816" cy="274320"/>
            </a:xfrm>
            <a:prstGeom prst="rect">
              <a:avLst/>
            </a:prstGeom>
            <a:noFill/>
            <a:ln>
              <a:solidFill>
                <a:schemeClr val="bg2">
                  <a:lumMod val="90000"/>
                </a:schemeClr>
              </a:solidFill>
            </a:ln>
          </p:spPr>
          <p:txBody>
            <a:bodyPr wrap="square" rtlCol="0" anchor="ctr">
              <a:spAutoFit/>
            </a:bodyPr>
            <a:lstStyle/>
            <a:p>
              <a:pPr algn="ctr"/>
              <a:r>
                <a:rPr lang="en-GB" sz="1200" dirty="0" smtClean="0">
                  <a:solidFill>
                    <a:schemeClr val="bg2">
                      <a:lumMod val="90000"/>
                    </a:schemeClr>
                  </a:solidFill>
                  <a:latin typeface="Trebuchet MS" panose="020B0603020202020204" pitchFamily="34" charset="0"/>
                </a:rPr>
                <a:t>Data processing</a:t>
              </a:r>
              <a:endParaRPr lang="en-GB" sz="1200" dirty="0">
                <a:solidFill>
                  <a:schemeClr val="bg2">
                    <a:lumMod val="90000"/>
                  </a:schemeClr>
                </a:solidFill>
                <a:latin typeface="Trebuchet MS" panose="020B0603020202020204" pitchFamily="34" charset="0"/>
              </a:endParaRPr>
            </a:p>
          </p:txBody>
        </p:sp>
        <p:sp>
          <p:nvSpPr>
            <p:cNvPr id="16" name="TextBox 15"/>
            <p:cNvSpPr txBox="1"/>
            <p:nvPr userDrawn="1"/>
          </p:nvSpPr>
          <p:spPr>
            <a:xfrm>
              <a:off x="11171608" y="160497"/>
              <a:ext cx="694309"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Biology</a:t>
              </a:r>
              <a:endParaRPr lang="en-GB" sz="1200" dirty="0">
                <a:solidFill>
                  <a:schemeClr val="bg2">
                    <a:lumMod val="90000"/>
                  </a:schemeClr>
                </a:solidFill>
                <a:latin typeface="Trebuchet MS" panose="020B0603020202020204" pitchFamily="34" charset="0"/>
              </a:endParaRPr>
            </a:p>
          </p:txBody>
        </p:sp>
        <p:sp>
          <p:nvSpPr>
            <p:cNvPr id="17" name="TextBox 16"/>
            <p:cNvSpPr txBox="1"/>
            <p:nvPr userDrawn="1"/>
          </p:nvSpPr>
          <p:spPr>
            <a:xfrm>
              <a:off x="10455218" y="160497"/>
              <a:ext cx="394807" cy="274320"/>
            </a:xfrm>
            <a:prstGeom prst="rect">
              <a:avLst/>
            </a:prstGeom>
            <a:noFill/>
            <a:ln>
              <a:solidFill>
                <a:schemeClr val="bg2">
                  <a:lumMod val="90000"/>
                </a:schemeClr>
              </a:solidFill>
            </a:ln>
          </p:spPr>
          <p:txBody>
            <a:bodyPr wrap="square" rtlCol="0" anchor="ctr">
              <a:spAutoFit/>
            </a:bodyPr>
            <a:lstStyle/>
            <a:p>
              <a:r>
                <a:rPr lang="en-GB" sz="1200" dirty="0" smtClean="0">
                  <a:solidFill>
                    <a:schemeClr val="bg2">
                      <a:lumMod val="90000"/>
                    </a:schemeClr>
                  </a:solidFill>
                  <a:latin typeface="Trebuchet MS" panose="020B0603020202020204" pitchFamily="34" charset="0"/>
                </a:rPr>
                <a:t>QC</a:t>
              </a:r>
              <a:endParaRPr lang="en-GB" sz="1200" dirty="0">
                <a:solidFill>
                  <a:schemeClr val="bg2">
                    <a:lumMod val="90000"/>
                  </a:schemeClr>
                </a:solidFill>
                <a:latin typeface="Trebuchet MS" panose="020B0603020202020204" pitchFamily="34" charset="0"/>
              </a:endParaRPr>
            </a:p>
          </p:txBody>
        </p:sp>
        <p:sp>
          <p:nvSpPr>
            <p:cNvPr id="18" name="Isosceles Triangle 17"/>
            <p:cNvSpPr/>
            <p:nvPr userDrawn="1"/>
          </p:nvSpPr>
          <p:spPr>
            <a:xfrm rot="5400000">
              <a:off x="8144698" y="74229"/>
              <a:ext cx="239963" cy="451104"/>
            </a:xfrm>
            <a:prstGeom prst="triangl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2">
                    <a:lumMod val="90000"/>
                  </a:schemeClr>
                </a:solidFill>
              </a:endParaRPr>
            </a:p>
          </p:txBody>
        </p:sp>
        <p:cxnSp>
          <p:nvCxnSpPr>
            <p:cNvPr id="19" name="Straight Arrow Connector 18"/>
            <p:cNvCxnSpPr>
              <a:stCxn id="13" idx="3"/>
              <a:endCxn id="14" idx="1"/>
            </p:cNvCxnSpPr>
            <p:nvPr userDrawn="1"/>
          </p:nvCxnSpPr>
          <p:spPr>
            <a:xfrm>
              <a:off x="6972095" y="297657"/>
              <a:ext cx="321585"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3"/>
            </p:cNvCxnSpPr>
            <p:nvPr userDrawn="1"/>
          </p:nvCxnSpPr>
          <p:spPr>
            <a:xfrm>
              <a:off x="7717542" y="297657"/>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3" idx="1"/>
            </p:cNvCxnSpPr>
            <p:nvPr userDrawn="1"/>
          </p:nvCxnSpPr>
          <p:spPr>
            <a:xfrm>
              <a:off x="5470452" y="297657"/>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userDrawn="1"/>
          </p:nvCxnSpPr>
          <p:spPr>
            <a:xfrm>
              <a:off x="8490231" y="295532"/>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userDrawn="1"/>
          </p:nvCxnSpPr>
          <p:spPr>
            <a:xfrm>
              <a:off x="1013363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userDrawn="1"/>
          </p:nvCxnSpPr>
          <p:spPr>
            <a:xfrm>
              <a:off x="10850022" y="298034"/>
              <a:ext cx="321586" cy="2125"/>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97938" y="396996"/>
              <a:ext cx="933482" cy="276999"/>
            </a:xfrm>
            <a:prstGeom prst="rect">
              <a:avLst/>
            </a:prstGeom>
            <a:noFill/>
          </p:spPr>
          <p:txBody>
            <a:bodyPr wrap="square" rtlCol="0">
              <a:spAutoFit/>
            </a:bodyPr>
            <a:lstStyle/>
            <a:p>
              <a:r>
                <a:rPr lang="en-US" sz="1200" dirty="0" smtClean="0">
                  <a:solidFill>
                    <a:schemeClr val="bg2">
                      <a:lumMod val="90000"/>
                    </a:schemeClr>
                  </a:solidFill>
                </a:rPr>
                <a:t>integration</a:t>
              </a:r>
              <a:endParaRPr lang="en-GB" sz="1200" dirty="0">
                <a:solidFill>
                  <a:schemeClr val="bg2">
                    <a:lumMod val="90000"/>
                  </a:schemeClr>
                </a:solidFill>
              </a:endParaRPr>
            </a:p>
          </p:txBody>
        </p:sp>
        <p:cxnSp>
          <p:nvCxnSpPr>
            <p:cNvPr id="26" name="Straight Arrow Connector 25"/>
            <p:cNvCxnSpPr/>
            <p:nvPr/>
          </p:nvCxnSpPr>
          <p:spPr>
            <a:xfrm>
              <a:off x="11865917" y="295532"/>
              <a:ext cx="316478"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301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4252</TotalTime>
  <Words>2133</Words>
  <Application>Microsoft Office PowerPoint</Application>
  <PresentationFormat>Widescreen</PresentationFormat>
  <Paragraphs>440</Paragraphs>
  <Slides>30</Slides>
  <Notes>21</Notes>
  <HiddenSlides>1</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Calibri Light</vt:lpstr>
      <vt:lpstr>Courier New</vt:lpstr>
      <vt:lpstr>Trebuchet MS</vt:lpstr>
      <vt:lpstr>Office Theme</vt:lpstr>
      <vt:lpstr>Custom Design</vt:lpstr>
      <vt:lpstr>Introduction to scRNA-Seq data analysis  Bioinformatics mini-series part I  brought to you by BABS</vt:lpstr>
      <vt:lpstr>Bioinformatics mini-series </vt:lpstr>
      <vt:lpstr>News</vt:lpstr>
      <vt:lpstr>scRNA-Seq in BABS</vt:lpstr>
      <vt:lpstr>scRNA-Seq analysis overview</vt:lpstr>
      <vt:lpstr>Quantification</vt:lpstr>
      <vt:lpstr>Number of cells</vt:lpstr>
      <vt:lpstr>Cell Viability: Number of reads in cells</vt:lpstr>
      <vt:lpstr>Saturation</vt:lpstr>
      <vt:lpstr>Merged Cellranger reports</vt:lpstr>
      <vt:lpstr>Analysing the data – Data processing</vt:lpstr>
      <vt:lpstr>The data</vt:lpstr>
      <vt:lpstr>Reading the data</vt:lpstr>
      <vt:lpstr>Data normalisation</vt:lpstr>
      <vt:lpstr>Feature selection</vt:lpstr>
      <vt:lpstr>Dimension Reduction</vt:lpstr>
      <vt:lpstr>PCA</vt:lpstr>
      <vt:lpstr>Clustering</vt:lpstr>
      <vt:lpstr>Clustering II</vt:lpstr>
      <vt:lpstr>Projection</vt:lpstr>
      <vt:lpstr>Data analysis</vt:lpstr>
      <vt:lpstr>Marker genes</vt:lpstr>
      <vt:lpstr>Analysis QC</vt:lpstr>
      <vt:lpstr>Analysis QC Mitochondrial expression </vt:lpstr>
      <vt:lpstr>Cell cycle</vt:lpstr>
      <vt:lpstr>Cluster characterisation</vt:lpstr>
      <vt:lpstr>Cluster characterisation II</vt:lpstr>
      <vt:lpstr>Differential analysis</vt:lpstr>
      <vt:lpstr>scRNA-Seq analysis overview</vt:lpstr>
      <vt:lpstr>Bioinformatics mini-series </vt:lpstr>
    </vt:vector>
  </TitlesOfParts>
  <Company>The Francis Crick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scRNA-Seq data analysis</dc:title>
  <dc:creator>Philip East</dc:creator>
  <cp:lastModifiedBy>Philip East</cp:lastModifiedBy>
  <cp:revision>158</cp:revision>
  <dcterms:created xsi:type="dcterms:W3CDTF">2020-02-16T17:03:53Z</dcterms:created>
  <dcterms:modified xsi:type="dcterms:W3CDTF">2020-02-26T15:14:14Z</dcterms:modified>
</cp:coreProperties>
</file>